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7" r:id="rId2"/>
    <p:sldId id="276" r:id="rId3"/>
    <p:sldId id="277" r:id="rId4"/>
    <p:sldId id="258" r:id="rId5"/>
    <p:sldId id="259" r:id="rId6"/>
    <p:sldId id="260" r:id="rId7"/>
    <p:sldId id="278" r:id="rId8"/>
    <p:sldId id="261" r:id="rId9"/>
    <p:sldId id="279" r:id="rId10"/>
    <p:sldId id="280" r:id="rId11"/>
    <p:sldId id="269" r:id="rId12"/>
    <p:sldId id="281" r:id="rId13"/>
    <p:sldId id="282" r:id="rId14"/>
    <p:sldId id="283" r:id="rId15"/>
    <p:sldId id="284" r:id="rId16"/>
    <p:sldId id="285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307" r:id="rId25"/>
    <p:sldId id="308" r:id="rId26"/>
    <p:sldId id="309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4" r:id="rId35"/>
    <p:sldId id="306" r:id="rId36"/>
    <p:sldId id="26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C8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C8F13E-9D8B-253A-3544-3C86727842F8}" v="633" dt="2025-06-05T18:10:30.416"/>
    <p1510:client id="{386B2EBE-611F-BD7B-3A3D-C56D1555E8DA}" v="626" dt="2025-06-06T04:07:32.787"/>
    <p1510:client id="{6A3776F8-D4A0-BE43-A898-ED91249A573A}" v="598" dt="2025-06-06T03:29:01.0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9ACBE9-5BBF-C74D-890C-4CDD185716C7}" type="datetimeFigureOut">
              <a:t>6/5/2025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79F2DC-C960-F94E-BF4E-7F1F72B732C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980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>
          <a:extLst>
            <a:ext uri="{FF2B5EF4-FFF2-40B4-BE49-F238E27FC236}">
              <a16:creationId xmlns:a16="http://schemas.microsoft.com/office/drawing/2014/main" id="{87276105-1441-E19E-278A-E11E169AE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1:notes">
            <a:extLst>
              <a:ext uri="{FF2B5EF4-FFF2-40B4-BE49-F238E27FC236}">
                <a16:creationId xmlns:a16="http://schemas.microsoft.com/office/drawing/2014/main" id="{9435B1DE-6398-3E1C-5757-50EE3EFB26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1:notes">
            <a:extLst>
              <a:ext uri="{FF2B5EF4-FFF2-40B4-BE49-F238E27FC236}">
                <a16:creationId xmlns:a16="http://schemas.microsoft.com/office/drawing/2014/main" id="{AF692E02-6120-29A5-0C07-CA86A118B2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3415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>
          <a:extLst>
            <a:ext uri="{FF2B5EF4-FFF2-40B4-BE49-F238E27FC236}">
              <a16:creationId xmlns:a16="http://schemas.microsoft.com/office/drawing/2014/main" id="{ECF04063-4120-92C7-1418-8EE9196CF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1:notes">
            <a:extLst>
              <a:ext uri="{FF2B5EF4-FFF2-40B4-BE49-F238E27FC236}">
                <a16:creationId xmlns:a16="http://schemas.microsoft.com/office/drawing/2014/main" id="{12C7EEB4-F7BD-E05F-4334-F3E482C82A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1:notes">
            <a:extLst>
              <a:ext uri="{FF2B5EF4-FFF2-40B4-BE49-F238E27FC236}">
                <a16:creationId xmlns:a16="http://schemas.microsoft.com/office/drawing/2014/main" id="{F4A3C339-92B0-1088-CD29-8114D84440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65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68EA7-AA0C-765B-80B6-C0930E37D7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259F58-C6B5-152A-A531-B506134205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1264D-8E7C-1E78-3C37-460FDDCFE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D3BA1-8D23-3B4E-A6D9-2B497199344F}" type="datetimeFigureOut"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D0F76-BB0E-564B-1B61-0978EB29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E1093-F473-DE9D-2C96-91D37E1EB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B4E0E-DE63-E44F-827D-52D1B46ED25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57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EB658-5827-8414-41A2-C23640374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760799-9F0A-368E-E7D5-B0929606C2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961F8-4656-7E5E-D24A-6B854718D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D3BA1-8D23-3B4E-A6D9-2B497199344F}" type="datetimeFigureOut"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3FC957-9496-0716-CAFA-BFA039622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3FB1C0-9163-ED29-C66A-B8A4CF1C8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B4E0E-DE63-E44F-827D-52D1B46ED25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76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54FFFC-951D-533C-FABD-50BA75654E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7E08D9-2CA1-2255-6E4E-50CE40E143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B804C-238E-A195-1B73-94EEB8185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D3BA1-8D23-3B4E-A6D9-2B497199344F}" type="datetimeFigureOut"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9E95E7-3CD8-7BE0-ECDC-001063DE9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50F10-BDD4-ACEC-9025-C51D57AD6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B4E0E-DE63-E44F-827D-52D1B46ED25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907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E69ED-1478-3342-AEB3-6AEFA3AB8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6BCDB-F59A-2086-B7C2-3EC6E6519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9E208-B305-42FB-04D6-3702F68E0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D3BA1-8D23-3B4E-A6D9-2B497199344F}" type="datetimeFigureOut"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E1A27-8E68-FC23-8D3E-5F3747D2C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7371C-83F7-2841-8CC1-432EFB19E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B4E0E-DE63-E44F-827D-52D1B46ED25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97B3B-2AF7-4747-271A-30548989D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6CE6DF-5761-57E2-E31D-DB786EA0BC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6F3E6-3F73-5776-798F-966EF5F54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D3BA1-8D23-3B4E-A6D9-2B497199344F}" type="datetimeFigureOut"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21033-0E59-55D6-4638-2EC57B2C0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4E793-3BC2-72B4-0BC8-D4EE88639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B4E0E-DE63-E44F-827D-52D1B46ED25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87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C80E1-C44D-8000-CEB8-11B7E558C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5474C-EEC8-DA55-6592-627C24597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64C020-EC7F-999E-FF47-65D6A1994A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57BA5B-0479-D26B-1A77-467754FCA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D3BA1-8D23-3B4E-A6D9-2B497199344F}" type="datetimeFigureOut">
              <a:t>6/5/2025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7A4151-23D0-25CA-8FAB-DD1EB3635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EE7C0B-7F6B-089B-F4F2-23E998FB0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B4E0E-DE63-E44F-827D-52D1B46ED25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388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88410-015C-BDA4-525B-E15C245E4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77B5B3-B4B3-6253-AB70-533518DB4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E7200E-28E5-3548-8336-04AE88F965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F572B9-7EDA-F088-79F0-6C808D657B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DDE931-553A-0187-4D08-2767500EDC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25F9DC-A215-3BFA-49C4-B03E69F16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D3BA1-8D23-3B4E-A6D9-2B497199344F}" type="datetimeFigureOut">
              <a:t>6/5/2025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61F7C0-418E-3380-0F40-5E689DFD2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F4C6ED-E40E-C654-93F1-7CDEEA652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B4E0E-DE63-E44F-827D-52D1B46ED25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9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EDC62-A8A1-5709-3D44-E1F9AC174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DEF63E-4F25-5E2A-F4EF-F2FF193BF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D3BA1-8D23-3B4E-A6D9-2B497199344F}" type="datetimeFigureOut">
              <a:t>6/5/2025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1DCAEF-4929-E416-953D-ECADCD0C1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11BA68-7497-5315-98FE-01EC21B1B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B4E0E-DE63-E44F-827D-52D1B46ED25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4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6573B6-C089-9BDA-D2C1-138CA8C02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D3BA1-8D23-3B4E-A6D9-2B497199344F}" type="datetimeFigureOut">
              <a:t>6/5/2025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43FD54-FEDA-181F-DA53-51CC67762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932B5-8A9E-04F0-1469-444E0F179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B4E0E-DE63-E44F-827D-52D1B46ED25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56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8B55A-7970-1C95-A12D-09731AD4D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AD396-C3DD-D01B-AD9F-2CADB9122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63DC19-6986-7EF7-12BF-062F8B22F4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FACD2A-C9B0-97D2-9CB6-34E274FC6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D3BA1-8D23-3B4E-A6D9-2B497199344F}" type="datetimeFigureOut">
              <a:t>6/5/2025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A853EF-2259-47B1-22BE-4CBF49B81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723AA-00E5-298D-2D8D-42512D781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B4E0E-DE63-E44F-827D-52D1B46ED25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92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548DE-F1F5-3DF3-F174-EC0190D78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0DF4A9-0083-D03E-6FA9-3916BA2334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527832-4A00-8C53-876F-032071742A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0EB52-2BFD-E429-6006-74B60BA41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D3BA1-8D23-3B4E-A6D9-2B497199344F}" type="datetimeFigureOut">
              <a:t>6/5/2025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ECC665-4827-9383-589B-7D2C0ED5D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29444-B30E-0D8A-6381-93D676984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B4E0E-DE63-E44F-827D-52D1B46ED25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010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8A0921-1579-E618-67AD-D825AA86B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9A2373-F7E6-8976-867C-21468F6C1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42FC0-D3B6-E276-BCF1-CBE067FE9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3D3BA1-8D23-3B4E-A6D9-2B497199344F}" type="datetimeFigureOut"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2B680-8142-1823-C3B7-B78A6E4998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FB0F0-096B-9A7D-D56C-14E6768D0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3B4E0E-DE63-E44F-827D-52D1B46ED25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953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5480" y="5383200"/>
            <a:ext cx="1760406" cy="1253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8571" y="5503605"/>
            <a:ext cx="2434509" cy="1012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4366" y="895825"/>
            <a:ext cx="2207199" cy="989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9"/>
          <p:cNvPicPr preferRelativeResize="0"/>
          <p:nvPr/>
        </p:nvPicPr>
        <p:blipFill rotWithShape="1">
          <a:blip r:embed="rId6">
            <a:alphaModFix/>
          </a:blip>
          <a:srcRect l="1739" b="7612"/>
          <a:stretch/>
        </p:blipFill>
        <p:spPr>
          <a:xfrm>
            <a:off x="0" y="372700"/>
            <a:ext cx="7737901" cy="6485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" name="Google Shape;110;p9"/>
          <p:cNvGrpSpPr/>
          <p:nvPr/>
        </p:nvGrpSpPr>
        <p:grpSpPr>
          <a:xfrm>
            <a:off x="3802334" y="2290001"/>
            <a:ext cx="8806917" cy="2791905"/>
            <a:chOff x="0" y="-9525"/>
            <a:chExt cx="3479276" cy="1102975"/>
          </a:xfrm>
        </p:grpSpPr>
        <p:sp>
          <p:nvSpPr>
            <p:cNvPr id="111" name="Google Shape;111;p9"/>
            <p:cNvSpPr/>
            <p:nvPr/>
          </p:nvSpPr>
          <p:spPr>
            <a:xfrm>
              <a:off x="0" y="0"/>
              <a:ext cx="3479276" cy="1093450"/>
            </a:xfrm>
            <a:custGeom>
              <a:avLst/>
              <a:gdLst/>
              <a:ahLst/>
              <a:cxnLst/>
              <a:rect l="l" t="t" r="r" b="b"/>
              <a:pathLst>
                <a:path w="3479276" h="1093450" extrusionOk="0">
                  <a:moveTo>
                    <a:pt x="16995" y="0"/>
                  </a:moveTo>
                  <a:lnTo>
                    <a:pt x="3462280" y="0"/>
                  </a:lnTo>
                  <a:cubicBezTo>
                    <a:pt x="3471666" y="0"/>
                    <a:pt x="3479276" y="7609"/>
                    <a:pt x="3479276" y="16995"/>
                  </a:cubicBezTo>
                  <a:lnTo>
                    <a:pt x="3479276" y="1076455"/>
                  </a:lnTo>
                  <a:cubicBezTo>
                    <a:pt x="3479276" y="1085841"/>
                    <a:pt x="3471666" y="1093450"/>
                    <a:pt x="3462280" y="1093450"/>
                  </a:cubicBezTo>
                  <a:lnTo>
                    <a:pt x="16995" y="1093450"/>
                  </a:lnTo>
                  <a:cubicBezTo>
                    <a:pt x="7609" y="1093450"/>
                    <a:pt x="0" y="1085841"/>
                    <a:pt x="0" y="1076455"/>
                  </a:cubicBezTo>
                  <a:lnTo>
                    <a:pt x="0" y="16995"/>
                  </a:lnTo>
                  <a:cubicBezTo>
                    <a:pt x="0" y="7609"/>
                    <a:pt x="7609" y="0"/>
                    <a:pt x="16995" y="0"/>
                  </a:cubicBezTo>
                  <a:close/>
                </a:path>
              </a:pathLst>
            </a:custGeom>
            <a:solidFill>
              <a:srgbClr val="01C892"/>
            </a:solidFill>
            <a:ln w="38100" cap="rnd" cmpd="sng">
              <a:solidFill>
                <a:srgbClr val="28282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12" name="Google Shape;112;p9"/>
            <p:cNvSpPr txBox="1"/>
            <p:nvPr/>
          </p:nvSpPr>
          <p:spPr>
            <a:xfrm>
              <a:off x="0" y="-9525"/>
              <a:ext cx="3479276" cy="1102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355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" name="Google Shape;113;p9"/>
          <p:cNvSpPr txBox="1"/>
          <p:nvPr/>
        </p:nvSpPr>
        <p:spPr>
          <a:xfrm>
            <a:off x="4043267" y="2636171"/>
            <a:ext cx="7241200" cy="164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/>
            <a:r>
              <a:rPr lang="en-US" sz="5334" b="1">
                <a:solidFill>
                  <a:srgbClr val="282828"/>
                </a:solidFill>
                <a:latin typeface="Montserrat" pitchFamily="2" charset="77"/>
                <a:ea typeface="Poppins"/>
                <a:cs typeface="Poppins"/>
                <a:sym typeface="Poppins"/>
              </a:rPr>
              <a:t>Hệ thống quản lý chung cư</a:t>
            </a:r>
            <a:endParaRPr lang="en-US" sz="5334" b="1">
              <a:latin typeface="Montserrat" pitchFamily="2" charset="77"/>
            </a:endParaRPr>
          </a:p>
        </p:txBody>
      </p:sp>
      <p:sp>
        <p:nvSpPr>
          <p:cNvPr id="114" name="Google Shape;114;p9"/>
          <p:cNvSpPr txBox="1"/>
          <p:nvPr/>
        </p:nvSpPr>
        <p:spPr>
          <a:xfrm>
            <a:off x="7848334" y="4430142"/>
            <a:ext cx="1015333" cy="337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08005"/>
              </a:lnSpc>
            </a:pPr>
            <a:r>
              <a:rPr lang="en-US" sz="2032">
                <a:solidFill>
                  <a:srgbClr val="282828"/>
                </a:solidFill>
                <a:latin typeface="Google Sans Medium" panose="020B0503030502040204" pitchFamily="34" charset="0"/>
                <a:ea typeface="Asap"/>
                <a:cs typeface="Asap"/>
                <a:sym typeface="Asap"/>
              </a:rPr>
              <a:t>Nhóm: 8</a:t>
            </a:r>
            <a:endParaRPr sz="1200">
              <a:latin typeface="Google Sans Medium" panose="020B0503030502040204" pitchFamily="34" charset="0"/>
            </a:endParaRPr>
          </a:p>
        </p:txBody>
      </p:sp>
      <p:pic>
        <p:nvPicPr>
          <p:cNvPr id="115" name="Google Shape;115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284467" y="1565474"/>
            <a:ext cx="1097367" cy="101296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14;p9">
            <a:extLst>
              <a:ext uri="{FF2B5EF4-FFF2-40B4-BE49-F238E27FC236}">
                <a16:creationId xmlns:a16="http://schemas.microsoft.com/office/drawing/2014/main" id="{4833D575-7C59-6DD1-E17F-E47A75C72541}"/>
              </a:ext>
            </a:extLst>
          </p:cNvPr>
          <p:cNvSpPr txBox="1"/>
          <p:nvPr/>
        </p:nvSpPr>
        <p:spPr>
          <a:xfrm>
            <a:off x="9539213" y="4430142"/>
            <a:ext cx="1726488" cy="337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08005"/>
              </a:lnSpc>
            </a:pPr>
            <a:r>
              <a:rPr lang="en-US" sz="2032">
                <a:solidFill>
                  <a:srgbClr val="282828"/>
                </a:solidFill>
                <a:latin typeface="Google Sans Medium" panose="020B0503030502040204" pitchFamily="34" charset="0"/>
                <a:ea typeface="Asap"/>
                <a:cs typeface="Asap"/>
                <a:sym typeface="Asap"/>
              </a:rPr>
              <a:t>Mã lớp: 157516</a:t>
            </a:r>
            <a:endParaRPr sz="1200">
              <a:latin typeface="Google Sans Medium" panose="020B050303050204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6CE3F9-258C-1B54-E008-E8FB018C9B28}"/>
              </a:ext>
            </a:extLst>
          </p:cNvPr>
          <p:cNvGrpSpPr/>
          <p:nvPr/>
        </p:nvGrpSpPr>
        <p:grpSpPr>
          <a:xfrm>
            <a:off x="4784964" y="285157"/>
            <a:ext cx="2622072" cy="499108"/>
            <a:chOff x="485473" y="256676"/>
            <a:chExt cx="3933108" cy="748662"/>
          </a:xfrm>
        </p:grpSpPr>
        <p:pic>
          <p:nvPicPr>
            <p:cNvPr id="4" name="Picture 3" descr="A red and white logo&#10;&#10;Description automatically generated">
              <a:extLst>
                <a:ext uri="{FF2B5EF4-FFF2-40B4-BE49-F238E27FC236}">
                  <a16:creationId xmlns:a16="http://schemas.microsoft.com/office/drawing/2014/main" id="{BD2F618C-4144-D4E8-D7EC-BB860ACE8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473" y="256676"/>
              <a:ext cx="461577" cy="692266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48D1945-4DD4-9A18-8090-20CE0A7C929C}"/>
                </a:ext>
              </a:extLst>
            </p:cNvPr>
            <p:cNvGrpSpPr/>
            <p:nvPr/>
          </p:nvGrpSpPr>
          <p:grpSpPr>
            <a:xfrm>
              <a:off x="1063756" y="297228"/>
              <a:ext cx="3354825" cy="708110"/>
              <a:chOff x="1088588" y="256676"/>
              <a:chExt cx="3354825" cy="643377"/>
            </a:xfrm>
          </p:grpSpPr>
          <p:sp>
            <p:nvSpPr>
              <p:cNvPr id="6" name="Google Shape;151;p31">
                <a:extLst>
                  <a:ext uri="{FF2B5EF4-FFF2-40B4-BE49-F238E27FC236}">
                    <a16:creationId xmlns:a16="http://schemas.microsoft.com/office/drawing/2014/main" id="{841E3369-7B52-229E-30F4-F8E2E1646248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088588" y="256676"/>
                <a:ext cx="3354824" cy="37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0950" tIns="60950" rIns="60950" bIns="6095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11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Lato"/>
                  <a:buNone/>
                  <a:defRPr sz="16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1pPr>
                <a:lvl2pPr marL="914400" marR="0" lvl="1" indent="-3111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defRPr>
                </a:lvl2pPr>
                <a:lvl3pPr marL="1371600" marR="0" lvl="2" indent="-3111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defRPr>
                </a:lvl3pPr>
                <a:lvl4pPr marL="1828800" marR="0" lvl="3" indent="-3111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defRPr>
                </a:lvl4pPr>
                <a:lvl5pPr marL="2286000" marR="0" lvl="4" indent="-3111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defRPr>
                </a:lvl5pPr>
                <a:lvl6pPr marL="2743200" marR="0" lvl="5" indent="-3111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defRPr>
                </a:lvl6pPr>
                <a:lvl7pPr marL="3200400" marR="0" lvl="6" indent="-3111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defRPr>
                </a:lvl7pPr>
                <a:lvl8pPr marL="3657600" marR="0" lvl="7" indent="-3111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defRPr>
                </a:lvl8pPr>
                <a:lvl9pPr marL="4114800" marR="0" lvl="8" indent="-3111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defRPr>
                </a:lvl9pPr>
              </a:lstStyle>
              <a:p>
                <a:pPr marL="0" indent="0"/>
                <a:r>
                  <a:rPr lang="en-GB" sz="1133" b="1">
                    <a:latin typeface="Google Sans" panose="020B0503030502040204" pitchFamily="34" charset="0"/>
                  </a:rPr>
                  <a:t>ĐẠI HỌC BÁCH KHOA HÀ NỘI</a:t>
                </a:r>
              </a:p>
            </p:txBody>
          </p:sp>
          <p:sp>
            <p:nvSpPr>
              <p:cNvPr id="7" name="Google Shape;151;p31">
                <a:extLst>
                  <a:ext uri="{FF2B5EF4-FFF2-40B4-BE49-F238E27FC236}">
                    <a16:creationId xmlns:a16="http://schemas.microsoft.com/office/drawing/2014/main" id="{D90724F6-94FC-EED9-9D0C-4B43DE528EB2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088588" y="521153"/>
                <a:ext cx="3354825" cy="37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0950" tIns="60950" rIns="60950" bIns="6095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11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Lato"/>
                  <a:buNone/>
                  <a:defRPr sz="16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1pPr>
                <a:lvl2pPr marL="914400" marR="0" lvl="1" indent="-3111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defRPr>
                </a:lvl2pPr>
                <a:lvl3pPr marL="1371600" marR="0" lvl="2" indent="-3111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defRPr>
                </a:lvl3pPr>
                <a:lvl4pPr marL="1828800" marR="0" lvl="3" indent="-3111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defRPr>
                </a:lvl4pPr>
                <a:lvl5pPr marL="2286000" marR="0" lvl="4" indent="-3111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defRPr>
                </a:lvl5pPr>
                <a:lvl6pPr marL="2743200" marR="0" lvl="5" indent="-3111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defRPr>
                </a:lvl6pPr>
                <a:lvl7pPr marL="3200400" marR="0" lvl="6" indent="-3111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defRPr>
                </a:lvl7pPr>
                <a:lvl8pPr marL="3657600" marR="0" lvl="7" indent="-3111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defRPr>
                </a:lvl8pPr>
                <a:lvl9pPr marL="4114800" marR="0" lvl="8" indent="-3111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defRPr>
                </a:lvl9pPr>
              </a:lstStyle>
              <a:p>
                <a:pPr marL="0" indent="0"/>
                <a:r>
                  <a:rPr lang="en-GB" sz="667">
                    <a:latin typeface="Google Sans" panose="020B0503030502040204" pitchFamily="34" charset="0"/>
                  </a:rPr>
                  <a:t>HANOI UNIVERSITY OF SCIENCE AND TECHNOLOGY</a:t>
                </a: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>
          <a:extLst>
            <a:ext uri="{FF2B5EF4-FFF2-40B4-BE49-F238E27FC236}">
              <a16:creationId xmlns:a16="http://schemas.microsoft.com/office/drawing/2014/main" id="{30F95B09-4BB7-7CB5-5EB8-0604B7E33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0;p15">
            <a:extLst>
              <a:ext uri="{FF2B5EF4-FFF2-40B4-BE49-F238E27FC236}">
                <a16:creationId xmlns:a16="http://schemas.microsoft.com/office/drawing/2014/main" id="{DF4E4DED-5B28-D60E-85EE-4BA92729A509}"/>
              </a:ext>
            </a:extLst>
          </p:cNvPr>
          <p:cNvSpPr txBox="1"/>
          <p:nvPr/>
        </p:nvSpPr>
        <p:spPr>
          <a:xfrm>
            <a:off x="4559682" y="318625"/>
            <a:ext cx="3072635" cy="78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8003"/>
              </a:lnSpc>
            </a:pPr>
            <a:r>
              <a:rPr lang="en-US" sz="4000" b="1">
                <a:solidFill>
                  <a:srgbClr val="282828"/>
                </a:solidFill>
                <a:latin typeface="Montserrat" pitchFamily="2" charset="77"/>
                <a:ea typeface="Poppins"/>
                <a:cs typeface="Poppins"/>
                <a:sym typeface="Poppins"/>
              </a:rPr>
              <a:t>Ca sử dụng</a:t>
            </a:r>
            <a:endParaRPr sz="4000" b="1">
              <a:latin typeface="Montserrat" pitchFamily="2" charset="77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24DD098-6883-75CB-6977-C512C300BF7D}"/>
              </a:ext>
            </a:extLst>
          </p:cNvPr>
          <p:cNvGraphicFramePr>
            <a:graphicFrameLocks noGrp="1"/>
          </p:cNvGraphicFramePr>
          <p:nvPr/>
        </p:nvGraphicFramePr>
        <p:xfrm>
          <a:off x="647112" y="1648134"/>
          <a:ext cx="10897772" cy="37887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7845">
                  <a:extLst>
                    <a:ext uri="{9D8B030D-6E8A-4147-A177-3AD203B41FA5}">
                      <a16:colId xmlns:a16="http://schemas.microsoft.com/office/drawing/2014/main" val="1336637454"/>
                    </a:ext>
                  </a:extLst>
                </a:gridCol>
                <a:gridCol w="1007481">
                  <a:extLst>
                    <a:ext uri="{9D8B030D-6E8A-4147-A177-3AD203B41FA5}">
                      <a16:colId xmlns:a16="http://schemas.microsoft.com/office/drawing/2014/main" val="3829077677"/>
                    </a:ext>
                  </a:extLst>
                </a:gridCol>
                <a:gridCol w="2424598">
                  <a:extLst>
                    <a:ext uri="{9D8B030D-6E8A-4147-A177-3AD203B41FA5}">
                      <a16:colId xmlns:a16="http://schemas.microsoft.com/office/drawing/2014/main" val="1208857593"/>
                    </a:ext>
                  </a:extLst>
                </a:gridCol>
                <a:gridCol w="3397818">
                  <a:extLst>
                    <a:ext uri="{9D8B030D-6E8A-4147-A177-3AD203B41FA5}">
                      <a16:colId xmlns:a16="http://schemas.microsoft.com/office/drawing/2014/main" val="3343043818"/>
                    </a:ext>
                  </a:extLst>
                </a:gridCol>
                <a:gridCol w="2372751">
                  <a:extLst>
                    <a:ext uri="{9D8B030D-6E8A-4147-A177-3AD203B41FA5}">
                      <a16:colId xmlns:a16="http://schemas.microsoft.com/office/drawing/2014/main" val="3433138738"/>
                    </a:ext>
                  </a:extLst>
                </a:gridCol>
                <a:gridCol w="1097279">
                  <a:extLst>
                    <a:ext uri="{9D8B030D-6E8A-4147-A177-3AD203B41FA5}">
                      <a16:colId xmlns:a16="http://schemas.microsoft.com/office/drawing/2014/main" val="4171802583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r>
                        <a:rPr lang="en-US" sz="1600" b="1" i="0">
                          <a:solidFill>
                            <a:schemeClr val="bg1"/>
                          </a:solidFill>
                          <a:latin typeface="Google Sans" panose="020B0503030502040204" pitchFamily="34" charset="0"/>
                        </a:rPr>
                        <a:t>STT</a:t>
                      </a:r>
                    </a:p>
                  </a:txBody>
                  <a:tcPr marL="60960" marR="60960" marT="30480" marB="30480">
                    <a:solidFill>
                      <a:srgbClr val="FACB6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i="0">
                          <a:solidFill>
                            <a:schemeClr val="bg1"/>
                          </a:solidFill>
                          <a:latin typeface="Google Sans" panose="020B0503030502040204" pitchFamily="34" charset="0"/>
                        </a:rPr>
                        <a:t>Mã Usecase</a:t>
                      </a:r>
                    </a:p>
                  </a:txBody>
                  <a:tcPr marL="60960" marR="60960" marT="30480" marB="30480">
                    <a:solidFill>
                      <a:srgbClr val="FACB6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i="0">
                          <a:solidFill>
                            <a:schemeClr val="bg1"/>
                          </a:solidFill>
                          <a:latin typeface="Google Sans" panose="020B0503030502040204" pitchFamily="34" charset="0"/>
                        </a:rPr>
                        <a:t>Tên Usecase</a:t>
                      </a:r>
                    </a:p>
                  </a:txBody>
                  <a:tcPr marL="60960" marR="60960" marT="30480" marB="30480">
                    <a:solidFill>
                      <a:srgbClr val="FACB6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i="0">
                          <a:solidFill>
                            <a:schemeClr val="bg1"/>
                          </a:solidFill>
                          <a:latin typeface="Google Sans" panose="020B0503030502040204" pitchFamily="34" charset="0"/>
                        </a:rPr>
                        <a:t>Mô tả Usecase</a:t>
                      </a:r>
                    </a:p>
                  </a:txBody>
                  <a:tcPr marL="60960" marR="60960" marT="30480" marB="30480">
                    <a:solidFill>
                      <a:srgbClr val="FACB6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i="0">
                          <a:solidFill>
                            <a:schemeClr val="bg1"/>
                          </a:solidFill>
                          <a:latin typeface="Google Sans" panose="020B0503030502040204" pitchFamily="34" charset="0"/>
                        </a:rPr>
                        <a:t>Tác nhân tương tác</a:t>
                      </a:r>
                    </a:p>
                  </a:txBody>
                  <a:tcPr marL="60960" marR="60960" marT="30480" marB="30480">
                    <a:solidFill>
                      <a:srgbClr val="FACB6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i="0">
                          <a:solidFill>
                            <a:schemeClr val="bg1"/>
                          </a:solidFill>
                          <a:latin typeface="Google Sans" panose="020B0503030502040204" pitchFamily="34" charset="0"/>
                        </a:rPr>
                        <a:t>Độ phức tạp</a:t>
                      </a:r>
                    </a:p>
                  </a:txBody>
                  <a:tcPr marL="60960" marR="60960" marT="30480" marB="30480">
                    <a:solidFill>
                      <a:srgbClr val="FACB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213262"/>
                  </a:ext>
                </a:extLst>
              </a:tr>
              <a:tr h="583731">
                <a:tc>
                  <a:txBody>
                    <a:bodyPr/>
                    <a:lstStyle/>
                    <a:p>
                      <a:r>
                        <a:rPr lang="en-US" sz="1600" b="0" i="0">
                          <a:latin typeface="Google Sans" panose="020B0503030502040204" pitchFamily="34" charset="0"/>
                        </a:rPr>
                        <a:t>1</a:t>
                      </a: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r>
                        <a:rPr lang="en-US" sz="1600" b="0" i="0">
                          <a:latin typeface="Google Sans" panose="020B0503030502040204" pitchFamily="34" charset="0"/>
                        </a:rPr>
                        <a:t>UC01</a:t>
                      </a: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r>
                        <a:rPr lang="en-US" sz="1600" b="0" i="0">
                          <a:latin typeface="Google Sans" panose="020B0503030502040204" pitchFamily="34" charset="0"/>
                        </a:rPr>
                        <a:t>Đăng nhập và quản lý tài khoản</a:t>
                      </a: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r>
                        <a:rPr lang="en-US" sz="1600" b="0" i="0">
                          <a:latin typeface="Google Sans" panose="020B0503030502040204" pitchFamily="34" charset="0"/>
                        </a:rPr>
                        <a:t>Người dùng đăng nhập vào hệ thống</a:t>
                      </a: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r>
                        <a:rPr lang="en-US" sz="1600" b="0" i="0">
                          <a:latin typeface="Google Sans" panose="020B0503030502040204" pitchFamily="34" charset="0"/>
                        </a:rPr>
                        <a:t>Bản quản lý/ cư dân, hệ thống</a:t>
                      </a: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r>
                        <a:rPr lang="en-US" sz="1600" b="0" i="0">
                          <a:latin typeface="Google Sans" panose="020B0503030502040204" pitchFamily="34" charset="0"/>
                        </a:rPr>
                        <a:t>4</a:t>
                      </a:r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212786020"/>
                  </a:ext>
                </a:extLst>
              </a:tr>
              <a:tr h="583731">
                <a:tc>
                  <a:txBody>
                    <a:bodyPr/>
                    <a:lstStyle/>
                    <a:p>
                      <a:r>
                        <a:rPr lang="en-US" sz="1600" b="0" i="0">
                          <a:latin typeface="Google Sans" panose="020B0503030502040204" pitchFamily="34" charset="0"/>
                        </a:rPr>
                        <a:t>2</a:t>
                      </a: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r>
                        <a:rPr lang="en-US" sz="1600" b="0" i="0">
                          <a:latin typeface="Google Sans" panose="020B0503030502040204" pitchFamily="34" charset="0"/>
                        </a:rPr>
                        <a:t>UC02</a:t>
                      </a: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r>
                        <a:rPr lang="en-US" sz="1600" b="0" i="0">
                          <a:latin typeface="Google Sans" panose="020B0503030502040204" pitchFamily="34" charset="0"/>
                        </a:rPr>
                        <a:t>Xem thông tin tổng quan của chung cư</a:t>
                      </a: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r>
                        <a:rPr lang="en-US" sz="1600" b="0" i="0">
                          <a:latin typeface="Google Sans" panose="020B0503030502040204" pitchFamily="34" charset="0"/>
                        </a:rPr>
                        <a:t>Xem các thông tin của chung cư</a:t>
                      </a: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r>
                        <a:rPr lang="en-US" sz="1600" b="0" i="0">
                          <a:latin typeface="Google Sans" panose="020B0503030502040204" pitchFamily="34" charset="0"/>
                        </a:rPr>
                        <a:t>Bản quản lý/ cư dân</a:t>
                      </a: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r>
                        <a:rPr lang="en-US" sz="1600" b="0" i="0">
                          <a:latin typeface="Google Sans" panose="020B0503030502040204" pitchFamily="34" charset="0"/>
                        </a:rPr>
                        <a:t>2</a:t>
                      </a:r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2423115265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r>
                        <a:rPr lang="en-US" sz="1600" b="0" i="0">
                          <a:latin typeface="Google Sans" panose="020B0503030502040204" pitchFamily="34" charset="0"/>
                        </a:rPr>
                        <a:t>3</a:t>
                      </a: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r>
                        <a:rPr lang="en-US" sz="1600" b="0" i="0">
                          <a:latin typeface="Google Sans" panose="020B0503030502040204" pitchFamily="34" charset="0"/>
                        </a:rPr>
                        <a:t>UC03</a:t>
                      </a: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r>
                        <a:rPr lang="en-US" sz="1600" b="0" i="0">
                          <a:latin typeface="Google Sans" panose="020B0503030502040204" pitchFamily="34" charset="0"/>
                        </a:rPr>
                        <a:t>Quản lý căn hộ</a:t>
                      </a: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r>
                        <a:rPr lang="en-US" sz="1600" b="0" i="0">
                          <a:latin typeface="Google Sans" panose="020B0503030502040204" pitchFamily="34" charset="0"/>
                        </a:rPr>
                        <a:t>Xem thông tin danh sách căn hộ + Xem thông tin chi tết từng căn hộ + Chỉnh sửa căn hộ</a:t>
                      </a: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r>
                        <a:rPr lang="en-US" sz="1600" b="0" i="0">
                          <a:latin typeface="Google Sans" panose="020B0503030502040204" pitchFamily="34" charset="0"/>
                        </a:rPr>
                        <a:t>Ban quản lý</a:t>
                      </a:r>
                    </a:p>
                    <a:p>
                      <a:endParaRPr lang="en-US" sz="1600" b="0" i="0">
                        <a:latin typeface="Google Sans" panose="020B0503030502040204" pitchFamily="34" charset="0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r>
                        <a:rPr lang="en-US" sz="1600" b="0" i="0">
                          <a:latin typeface="Google Sans" panose="020B0503030502040204" pitchFamily="34" charset="0"/>
                        </a:rPr>
                        <a:t>5</a:t>
                      </a:r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3148372097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r>
                        <a:rPr lang="en-US" sz="1600" b="0" i="0">
                          <a:latin typeface="Google Sans" panose="020B0503030502040204" pitchFamily="34" charset="0"/>
                        </a:rPr>
                        <a:t>4</a:t>
                      </a: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r>
                        <a:rPr lang="en-US" sz="1600" b="0" i="0">
                          <a:latin typeface="Google Sans" panose="020B0503030502040204" pitchFamily="34" charset="0"/>
                        </a:rPr>
                        <a:t>UC04</a:t>
                      </a: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r>
                        <a:rPr lang="en-US" sz="1600" b="0" i="0">
                          <a:latin typeface="Google Sans" panose="020B0503030502040204" pitchFamily="34" charset="0"/>
                        </a:rPr>
                        <a:t>Quản lý cư dân</a:t>
                      </a: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r>
                        <a:rPr lang="en-US" sz="1600" b="0" i="0">
                          <a:latin typeface="Google Sans" panose="020B0503030502040204" pitchFamily="34" charset="0"/>
                        </a:rPr>
                        <a:t>Xem thông tin danh sách cư dân + Xem thông tin chi tiết từng cư dân + Cập nhật thông tin và trạng thái cư dân + Xem thông tin biến động nhân khẩu</a:t>
                      </a: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r>
                        <a:rPr lang="en-US" sz="1600" b="0" i="0">
                          <a:latin typeface="Google Sans" panose="020B0503030502040204" pitchFamily="34" charset="0"/>
                        </a:rPr>
                        <a:t>Ban quản lý</a:t>
                      </a: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r>
                        <a:rPr lang="en-US" sz="1600" b="0" i="0">
                          <a:latin typeface="Google Sans" panose="020B0503030502040204" pitchFamily="34" charset="0"/>
                        </a:rPr>
                        <a:t>5</a:t>
                      </a:r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3934604424"/>
                  </a:ext>
                </a:extLst>
              </a:tr>
            </a:tbl>
          </a:graphicData>
        </a:graphic>
      </p:graphicFrame>
      <p:pic>
        <p:nvPicPr>
          <p:cNvPr id="5" name="Google Shape;106;p9">
            <a:extLst>
              <a:ext uri="{FF2B5EF4-FFF2-40B4-BE49-F238E27FC236}">
                <a16:creationId xmlns:a16="http://schemas.microsoft.com/office/drawing/2014/main" id="{ADA11D2A-C28B-92E6-69B2-40F3A9D675C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5936" y="5670066"/>
            <a:ext cx="1367141" cy="973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07;p9">
            <a:extLst>
              <a:ext uri="{FF2B5EF4-FFF2-40B4-BE49-F238E27FC236}">
                <a16:creationId xmlns:a16="http://schemas.microsoft.com/office/drawing/2014/main" id="{D10824E8-D51A-8409-9B45-4335911EDEF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134" y="5630782"/>
            <a:ext cx="2434509" cy="1012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11;p15">
            <a:extLst>
              <a:ext uri="{FF2B5EF4-FFF2-40B4-BE49-F238E27FC236}">
                <a16:creationId xmlns:a16="http://schemas.microsoft.com/office/drawing/2014/main" id="{C424B511-8EAE-E88B-C562-044C73AB4D2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06888" y="973029"/>
            <a:ext cx="875993" cy="8086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3518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22"/>
          <p:cNvGrpSpPr/>
          <p:nvPr/>
        </p:nvGrpSpPr>
        <p:grpSpPr>
          <a:xfrm>
            <a:off x="-411610" y="2287683"/>
            <a:ext cx="8806917" cy="2791905"/>
            <a:chOff x="0" y="-9525"/>
            <a:chExt cx="3479276" cy="1102975"/>
          </a:xfrm>
        </p:grpSpPr>
        <p:sp>
          <p:nvSpPr>
            <p:cNvPr id="305" name="Google Shape;305;p22"/>
            <p:cNvSpPr/>
            <p:nvPr/>
          </p:nvSpPr>
          <p:spPr>
            <a:xfrm>
              <a:off x="0" y="0"/>
              <a:ext cx="3479276" cy="1093450"/>
            </a:xfrm>
            <a:custGeom>
              <a:avLst/>
              <a:gdLst/>
              <a:ahLst/>
              <a:cxnLst/>
              <a:rect l="l" t="t" r="r" b="b"/>
              <a:pathLst>
                <a:path w="3479276" h="1093450" extrusionOk="0">
                  <a:moveTo>
                    <a:pt x="16995" y="0"/>
                  </a:moveTo>
                  <a:lnTo>
                    <a:pt x="3462280" y="0"/>
                  </a:lnTo>
                  <a:cubicBezTo>
                    <a:pt x="3471666" y="0"/>
                    <a:pt x="3479276" y="7609"/>
                    <a:pt x="3479276" y="16995"/>
                  </a:cubicBezTo>
                  <a:lnTo>
                    <a:pt x="3479276" y="1076455"/>
                  </a:lnTo>
                  <a:cubicBezTo>
                    <a:pt x="3479276" y="1085841"/>
                    <a:pt x="3471666" y="1093450"/>
                    <a:pt x="3462280" y="1093450"/>
                  </a:cubicBezTo>
                  <a:lnTo>
                    <a:pt x="16995" y="1093450"/>
                  </a:lnTo>
                  <a:cubicBezTo>
                    <a:pt x="7609" y="1093450"/>
                    <a:pt x="0" y="1085841"/>
                    <a:pt x="0" y="1076455"/>
                  </a:cubicBezTo>
                  <a:lnTo>
                    <a:pt x="0" y="16995"/>
                  </a:lnTo>
                  <a:cubicBezTo>
                    <a:pt x="0" y="7609"/>
                    <a:pt x="7609" y="0"/>
                    <a:pt x="16995" y="0"/>
                  </a:cubicBezTo>
                  <a:close/>
                </a:path>
              </a:pathLst>
            </a:custGeom>
            <a:solidFill>
              <a:srgbClr val="01C892"/>
            </a:solidFill>
            <a:ln w="38100" cap="rnd" cmpd="sng">
              <a:solidFill>
                <a:srgbClr val="28282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306" name="Google Shape;306;p22"/>
            <p:cNvSpPr txBox="1"/>
            <p:nvPr/>
          </p:nvSpPr>
          <p:spPr>
            <a:xfrm>
              <a:off x="0" y="-9525"/>
              <a:ext cx="3479276" cy="1102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355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7" name="Google Shape;307;p22"/>
          <p:cNvSpPr txBox="1"/>
          <p:nvPr/>
        </p:nvSpPr>
        <p:spPr>
          <a:xfrm>
            <a:off x="685800" y="2888732"/>
            <a:ext cx="4519246" cy="164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5334" b="1">
                <a:solidFill>
                  <a:srgbClr val="282828"/>
                </a:solidFill>
                <a:latin typeface="Montserrat" pitchFamily="2" charset="77"/>
                <a:ea typeface="Poppins"/>
                <a:cs typeface="Poppins"/>
                <a:sym typeface="Poppins"/>
              </a:rPr>
              <a:t>Phân tích thiết kế</a:t>
            </a:r>
            <a:endParaRPr sz="1067" b="1">
              <a:latin typeface="Montserrat" pitchFamily="2" charset="77"/>
            </a:endParaRPr>
          </a:p>
        </p:txBody>
      </p:sp>
      <p:sp>
        <p:nvSpPr>
          <p:cNvPr id="308" name="Google Shape;308;p22"/>
          <p:cNvSpPr/>
          <p:nvPr/>
        </p:nvSpPr>
        <p:spPr>
          <a:xfrm>
            <a:off x="5447916" y="1532811"/>
            <a:ext cx="8995366" cy="8995366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ACB65"/>
          </a:solidFill>
          <a:ln w="38100" cap="sq" cmpd="sng">
            <a:solidFill>
              <a:srgbClr val="2828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/>
          </a:p>
        </p:txBody>
      </p:sp>
      <p:sp>
        <p:nvSpPr>
          <p:cNvPr id="309" name="Google Shape;309;p22"/>
          <p:cNvSpPr txBox="1"/>
          <p:nvPr/>
        </p:nvSpPr>
        <p:spPr>
          <a:xfrm>
            <a:off x="568781" y="98056"/>
            <a:ext cx="3074587" cy="2461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8001"/>
              </a:lnSpc>
            </a:pPr>
            <a:r>
              <a:rPr lang="en-US" sz="12495" b="1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1200"/>
          </a:p>
        </p:txBody>
      </p:sp>
      <p:pic>
        <p:nvPicPr>
          <p:cNvPr id="310" name="Google Shape;3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2782" y="985836"/>
            <a:ext cx="8441001" cy="716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0;p15">
            <a:extLst>
              <a:ext uri="{FF2B5EF4-FFF2-40B4-BE49-F238E27FC236}">
                <a16:creationId xmlns:a16="http://schemas.microsoft.com/office/drawing/2014/main" id="{3C64E7C4-FA2D-16A4-3F19-C6CEDC7ABE86}"/>
              </a:ext>
            </a:extLst>
          </p:cNvPr>
          <p:cNvSpPr txBox="1"/>
          <p:nvPr/>
        </p:nvSpPr>
        <p:spPr>
          <a:xfrm>
            <a:off x="4184543" y="262354"/>
            <a:ext cx="4471777" cy="78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8003"/>
              </a:lnSpc>
            </a:pPr>
            <a:r>
              <a:rPr lang="en-US" sz="4000" b="1">
                <a:solidFill>
                  <a:srgbClr val="282828"/>
                </a:solidFill>
                <a:latin typeface="Montserrat" pitchFamily="2" charset="77"/>
                <a:cs typeface="Poppins"/>
                <a:sym typeface="Poppins"/>
              </a:rPr>
              <a:t>Biểu đồ usecase</a:t>
            </a:r>
            <a:endParaRPr sz="4000" b="1">
              <a:latin typeface="Montserrat" pitchFamily="2" charset="77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2B2CD64-8BB2-547C-98C7-58B1D1EA2CE9}"/>
              </a:ext>
            </a:extLst>
          </p:cNvPr>
          <p:cNvGrpSpPr/>
          <p:nvPr/>
        </p:nvGrpSpPr>
        <p:grpSpPr>
          <a:xfrm>
            <a:off x="429476" y="1221220"/>
            <a:ext cx="5825957" cy="4415559"/>
            <a:chOff x="925569" y="1831830"/>
            <a:chExt cx="8738936" cy="662333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148F215-8C8F-6CB6-867B-6D3ADCF63865}"/>
                </a:ext>
              </a:extLst>
            </p:cNvPr>
            <p:cNvSpPr/>
            <p:nvPr/>
          </p:nvSpPr>
          <p:spPr>
            <a:xfrm>
              <a:off x="925569" y="1831830"/>
              <a:ext cx="8738936" cy="6623338"/>
            </a:xfrm>
            <a:prstGeom prst="roundRect">
              <a:avLst>
                <a:gd name="adj" fmla="val 10940"/>
              </a:avLst>
            </a:prstGeom>
            <a:solidFill>
              <a:srgbClr val="19C89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BFFD540A-5413-444E-B749-D06E7A8D30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9804" y="2098479"/>
              <a:ext cx="8022330" cy="609004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80933CD-6625-7A66-4628-49054A27A6C8}"/>
              </a:ext>
            </a:extLst>
          </p:cNvPr>
          <p:cNvGrpSpPr/>
          <p:nvPr/>
        </p:nvGrpSpPr>
        <p:grpSpPr>
          <a:xfrm>
            <a:off x="6438313" y="1221220"/>
            <a:ext cx="5430129" cy="4415559"/>
            <a:chOff x="9938824" y="1769893"/>
            <a:chExt cx="8145194" cy="6623338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82F77F11-86F0-7325-478F-0EA1B39D7FC4}"/>
                </a:ext>
              </a:extLst>
            </p:cNvPr>
            <p:cNvSpPr/>
            <p:nvPr/>
          </p:nvSpPr>
          <p:spPr>
            <a:xfrm>
              <a:off x="9938824" y="1769893"/>
              <a:ext cx="8145194" cy="6623338"/>
            </a:xfrm>
            <a:prstGeom prst="roundRect">
              <a:avLst>
                <a:gd name="adj" fmla="val 10940"/>
              </a:avLst>
            </a:prstGeom>
            <a:solidFill>
              <a:srgbClr val="19C89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FD3697AA-161C-1E0E-EE6C-4E490CAD85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8721" y="2098479"/>
              <a:ext cx="7645400" cy="597637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FE593CB-477B-2900-E5F9-86F9B704243A}"/>
              </a:ext>
            </a:extLst>
          </p:cNvPr>
          <p:cNvSpPr txBox="1"/>
          <p:nvPr/>
        </p:nvSpPr>
        <p:spPr>
          <a:xfrm>
            <a:off x="2311322" y="5807737"/>
            <a:ext cx="211628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>
                <a:latin typeface="Google Sans Medium" panose="020B0503030502040204" pitchFamily="34" charset="0"/>
              </a:rPr>
              <a:t>Quản lý tài khoản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F4442-F640-0E77-C012-EE9C0491B2AF}"/>
              </a:ext>
            </a:extLst>
          </p:cNvPr>
          <p:cNvSpPr txBox="1"/>
          <p:nvPr/>
        </p:nvSpPr>
        <p:spPr>
          <a:xfrm>
            <a:off x="8260398" y="5807737"/>
            <a:ext cx="185178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>
                <a:latin typeface="Google Sans Medium" panose="020B0503030502040204" pitchFamily="34" charset="0"/>
              </a:rPr>
              <a:t>Quản lý cư dân</a:t>
            </a:r>
          </a:p>
        </p:txBody>
      </p:sp>
    </p:spTree>
    <p:extLst>
      <p:ext uri="{BB962C8B-B14F-4D97-AF65-F5344CB8AC3E}">
        <p14:creationId xmlns:p14="http://schemas.microsoft.com/office/powerpoint/2010/main" val="74049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3AF56-227E-05A1-C052-EB469D24E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0;p15">
            <a:extLst>
              <a:ext uri="{FF2B5EF4-FFF2-40B4-BE49-F238E27FC236}">
                <a16:creationId xmlns:a16="http://schemas.microsoft.com/office/drawing/2014/main" id="{2DFA4B19-5306-48F4-D9F4-D9BFBE4238F3}"/>
              </a:ext>
            </a:extLst>
          </p:cNvPr>
          <p:cNvSpPr txBox="1"/>
          <p:nvPr/>
        </p:nvSpPr>
        <p:spPr>
          <a:xfrm>
            <a:off x="4184543" y="262354"/>
            <a:ext cx="4471777" cy="78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8003"/>
              </a:lnSpc>
            </a:pPr>
            <a:r>
              <a:rPr lang="en-US" sz="4000" b="1">
                <a:solidFill>
                  <a:srgbClr val="282828"/>
                </a:solidFill>
                <a:latin typeface="Montserrat" pitchFamily="2" charset="77"/>
                <a:cs typeface="Poppins"/>
                <a:sym typeface="Poppins"/>
              </a:rPr>
              <a:t>Biểu đồ usecase</a:t>
            </a:r>
            <a:endParaRPr sz="4000" b="1">
              <a:latin typeface="Montserrat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27069C-F3D1-42D9-C547-21C51A0F40C1}"/>
              </a:ext>
            </a:extLst>
          </p:cNvPr>
          <p:cNvSpPr txBox="1"/>
          <p:nvPr/>
        </p:nvSpPr>
        <p:spPr>
          <a:xfrm>
            <a:off x="5368953" y="5807737"/>
            <a:ext cx="1837362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>
                <a:latin typeface="Google Sans Medium" panose="020B0503030502040204" pitchFamily="34" charset="0"/>
              </a:rPr>
              <a:t>Quản lý căn hộ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9DEF975-9D2D-2107-A7EE-B4BCE4A16771}"/>
              </a:ext>
            </a:extLst>
          </p:cNvPr>
          <p:cNvGrpSpPr/>
          <p:nvPr/>
        </p:nvGrpSpPr>
        <p:grpSpPr>
          <a:xfrm>
            <a:off x="3458719" y="1221220"/>
            <a:ext cx="5593603" cy="4415559"/>
            <a:chOff x="644214" y="1831830"/>
            <a:chExt cx="8390404" cy="662333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2C05D9C-89FF-F924-FA6E-E6711649729B}"/>
                </a:ext>
              </a:extLst>
            </p:cNvPr>
            <p:cNvSpPr/>
            <p:nvPr/>
          </p:nvSpPr>
          <p:spPr>
            <a:xfrm>
              <a:off x="644214" y="1831830"/>
              <a:ext cx="8390404" cy="6623338"/>
            </a:xfrm>
            <a:prstGeom prst="roundRect">
              <a:avLst>
                <a:gd name="adj" fmla="val 10940"/>
              </a:avLst>
            </a:prstGeom>
            <a:solidFill>
              <a:srgbClr val="19C89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43646F98-BEA7-75AE-811F-73FC445007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217" y="2160416"/>
              <a:ext cx="7628398" cy="597637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238716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0BB27-C640-3562-83A5-F14BD5CDE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0;p15">
            <a:extLst>
              <a:ext uri="{FF2B5EF4-FFF2-40B4-BE49-F238E27FC236}">
                <a16:creationId xmlns:a16="http://schemas.microsoft.com/office/drawing/2014/main" id="{FC297A17-BFA2-5479-6CD1-BE93831E36B9}"/>
              </a:ext>
            </a:extLst>
          </p:cNvPr>
          <p:cNvSpPr txBox="1"/>
          <p:nvPr/>
        </p:nvSpPr>
        <p:spPr>
          <a:xfrm>
            <a:off x="335032" y="168569"/>
            <a:ext cx="4471777" cy="78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8003"/>
              </a:lnSpc>
            </a:pPr>
            <a:r>
              <a:rPr lang="en-US" sz="4000" b="1">
                <a:solidFill>
                  <a:srgbClr val="282828"/>
                </a:solidFill>
                <a:latin typeface="Montserrat" pitchFamily="2" charset="77"/>
                <a:cs typeface="Poppins"/>
                <a:sym typeface="Poppins"/>
              </a:rPr>
              <a:t>Biểu đồ usecase</a:t>
            </a:r>
            <a:endParaRPr sz="4000" b="1">
              <a:latin typeface="Montserrat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93B510-73AD-A6E5-75FC-F99C347DF38E}"/>
              </a:ext>
            </a:extLst>
          </p:cNvPr>
          <p:cNvSpPr txBox="1"/>
          <p:nvPr/>
        </p:nvSpPr>
        <p:spPr>
          <a:xfrm>
            <a:off x="2742985" y="6231589"/>
            <a:ext cx="1672253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>
                <a:solidFill>
                  <a:srgbClr val="19C892"/>
                </a:solidFill>
                <a:latin typeface="Google Sans Medium" panose="020B0503030502040204" pitchFamily="34" charset="0"/>
              </a:rPr>
              <a:t>Quản lý thu phí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A82B0EE-4DC6-3085-EEFF-2F8111792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079" y="371382"/>
            <a:ext cx="6906889" cy="611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535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0;p15">
            <a:extLst>
              <a:ext uri="{FF2B5EF4-FFF2-40B4-BE49-F238E27FC236}">
                <a16:creationId xmlns:a16="http://schemas.microsoft.com/office/drawing/2014/main" id="{E685F7AC-19B0-0340-0486-D0FD04171C84}"/>
              </a:ext>
            </a:extLst>
          </p:cNvPr>
          <p:cNvSpPr txBox="1"/>
          <p:nvPr/>
        </p:nvSpPr>
        <p:spPr>
          <a:xfrm>
            <a:off x="3616272" y="168569"/>
            <a:ext cx="4959457" cy="78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8003"/>
              </a:lnSpc>
            </a:pPr>
            <a:r>
              <a:rPr lang="en-US" sz="4000" b="1">
                <a:solidFill>
                  <a:srgbClr val="282828"/>
                </a:solidFill>
                <a:latin typeface="Montserrat" pitchFamily="2" charset="77"/>
                <a:cs typeface="Poppins"/>
                <a:sym typeface="Poppins"/>
              </a:rPr>
              <a:t>Biểu đồ hoạt động</a:t>
            </a:r>
            <a:endParaRPr lang="en-US" sz="4000" b="1">
              <a:latin typeface="Montserrat" pitchFamily="2" charset="7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72BAEE2-4D97-4A1D-0816-39A810AFB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84" y="1157198"/>
            <a:ext cx="4612575" cy="5019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7D1EE7EC-7DE9-A278-7605-210451F01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384" y="1304920"/>
            <a:ext cx="3767667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7CC8B7-9504-D137-4185-AF20435725BB}"/>
              </a:ext>
            </a:extLst>
          </p:cNvPr>
          <p:cNvSpPr txBox="1"/>
          <p:nvPr/>
        </p:nvSpPr>
        <p:spPr>
          <a:xfrm>
            <a:off x="2241796" y="6187936"/>
            <a:ext cx="211628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>
                <a:solidFill>
                  <a:srgbClr val="19C892"/>
                </a:solidFill>
                <a:latin typeface="Google Sans Medium" panose="020B0503030502040204" pitchFamily="34" charset="0"/>
              </a:rPr>
              <a:t>Quản lý tài khoản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8A88A1-2080-EA0F-D32A-2FEF32095134}"/>
              </a:ext>
            </a:extLst>
          </p:cNvPr>
          <p:cNvSpPr txBox="1"/>
          <p:nvPr/>
        </p:nvSpPr>
        <p:spPr>
          <a:xfrm>
            <a:off x="8708468" y="6177043"/>
            <a:ext cx="185178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>
                <a:solidFill>
                  <a:srgbClr val="19C892"/>
                </a:solidFill>
                <a:latin typeface="Google Sans Medium" panose="020B0503030502040204" pitchFamily="34" charset="0"/>
              </a:rPr>
              <a:t>Quản lý cư dân</a:t>
            </a:r>
          </a:p>
        </p:txBody>
      </p:sp>
    </p:spTree>
    <p:extLst>
      <p:ext uri="{BB962C8B-B14F-4D97-AF65-F5344CB8AC3E}">
        <p14:creationId xmlns:p14="http://schemas.microsoft.com/office/powerpoint/2010/main" val="1445285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616B1-F861-5213-A3E5-C91F1AE38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0;p15">
            <a:extLst>
              <a:ext uri="{FF2B5EF4-FFF2-40B4-BE49-F238E27FC236}">
                <a16:creationId xmlns:a16="http://schemas.microsoft.com/office/drawing/2014/main" id="{17F1B5B9-BBAD-6FF2-C84B-B31AB95C3872}"/>
              </a:ext>
            </a:extLst>
          </p:cNvPr>
          <p:cNvSpPr txBox="1"/>
          <p:nvPr/>
        </p:nvSpPr>
        <p:spPr>
          <a:xfrm>
            <a:off x="3616272" y="168569"/>
            <a:ext cx="4959457" cy="78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8003"/>
              </a:lnSpc>
            </a:pPr>
            <a:r>
              <a:rPr lang="en-US" sz="4000" b="1">
                <a:solidFill>
                  <a:srgbClr val="282828"/>
                </a:solidFill>
                <a:latin typeface="Montserrat" pitchFamily="2" charset="77"/>
                <a:cs typeface="Poppins"/>
                <a:sym typeface="Poppins"/>
              </a:rPr>
              <a:t>Biểu đồ hoạt động</a:t>
            </a:r>
            <a:endParaRPr lang="en-US" sz="4000" b="1">
              <a:latin typeface="Montserrat" pitchFamily="2" charset="77"/>
            </a:endParaRP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22B6E295-7305-51B4-B35A-CE5B4853C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77" y="1137666"/>
            <a:ext cx="3921210" cy="4903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1400269-18BD-A227-0803-3C8166D18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39756"/>
            <a:ext cx="5484672" cy="500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0FBFC8-0798-32F9-ED87-9F1509F0A81F}"/>
              </a:ext>
            </a:extLst>
          </p:cNvPr>
          <p:cNvSpPr txBox="1"/>
          <p:nvPr/>
        </p:nvSpPr>
        <p:spPr>
          <a:xfrm>
            <a:off x="2125201" y="6124889"/>
            <a:ext cx="1837362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>
                <a:solidFill>
                  <a:srgbClr val="19C892"/>
                </a:solidFill>
                <a:latin typeface="Google Sans Medium" panose="020B0503030502040204" pitchFamily="34" charset="0"/>
              </a:rPr>
              <a:t>Quản lý căn hộ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22FFCC-6B99-A0D7-3278-8BCC8EF33AC4}"/>
              </a:ext>
            </a:extLst>
          </p:cNvPr>
          <p:cNvSpPr txBox="1"/>
          <p:nvPr/>
        </p:nvSpPr>
        <p:spPr>
          <a:xfrm>
            <a:off x="7904426" y="6124889"/>
            <a:ext cx="186781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>
                <a:solidFill>
                  <a:srgbClr val="19C892"/>
                </a:solidFill>
                <a:latin typeface="Google Sans Medium" panose="020B0503030502040204" pitchFamily="34" charset="0"/>
              </a:rPr>
              <a:t>Quản lý thu phí</a:t>
            </a:r>
          </a:p>
        </p:txBody>
      </p:sp>
    </p:spTree>
    <p:extLst>
      <p:ext uri="{BB962C8B-B14F-4D97-AF65-F5344CB8AC3E}">
        <p14:creationId xmlns:p14="http://schemas.microsoft.com/office/powerpoint/2010/main" val="4262714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8614F-1E25-5604-12B3-BA057C4F7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0;p15">
            <a:extLst>
              <a:ext uri="{FF2B5EF4-FFF2-40B4-BE49-F238E27FC236}">
                <a16:creationId xmlns:a16="http://schemas.microsoft.com/office/drawing/2014/main" id="{02E9C249-D49A-BA41-953B-143692EA8697}"/>
              </a:ext>
            </a:extLst>
          </p:cNvPr>
          <p:cNvSpPr txBox="1"/>
          <p:nvPr/>
        </p:nvSpPr>
        <p:spPr>
          <a:xfrm>
            <a:off x="2829888" y="241721"/>
            <a:ext cx="6532225" cy="70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8003"/>
              </a:lnSpc>
            </a:pP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Biểu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đồ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lớp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cho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ca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sử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dụng</a:t>
            </a:r>
            <a:endParaRPr lang="en-US" sz="3600" b="1">
              <a:latin typeface="Montserrat" pitchFamily="2" charset="7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FFABB71-96A5-121E-3009-B83E054C4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373" y="1319048"/>
            <a:ext cx="8245254" cy="470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D92CF3-EE4F-FAE8-7FCD-206C524A3845}"/>
              </a:ext>
            </a:extLst>
          </p:cNvPr>
          <p:cNvSpPr txBox="1"/>
          <p:nvPr/>
        </p:nvSpPr>
        <p:spPr>
          <a:xfrm>
            <a:off x="275380" y="6200822"/>
            <a:ext cx="211628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>
                <a:solidFill>
                  <a:srgbClr val="19C892"/>
                </a:solidFill>
                <a:latin typeface="Google Sans Medium" panose="020B0503030502040204" pitchFamily="34" charset="0"/>
              </a:rPr>
              <a:t>Quản lý tài khoản</a:t>
            </a:r>
          </a:p>
        </p:txBody>
      </p:sp>
    </p:spTree>
    <p:extLst>
      <p:ext uri="{BB962C8B-B14F-4D97-AF65-F5344CB8AC3E}">
        <p14:creationId xmlns:p14="http://schemas.microsoft.com/office/powerpoint/2010/main" val="2310610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F7C68-921C-6E5B-9FC8-513DC15CA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0;p15">
            <a:extLst>
              <a:ext uri="{FF2B5EF4-FFF2-40B4-BE49-F238E27FC236}">
                <a16:creationId xmlns:a16="http://schemas.microsoft.com/office/drawing/2014/main" id="{3B95E65E-682D-4C93-28F3-688EE66802A4}"/>
              </a:ext>
            </a:extLst>
          </p:cNvPr>
          <p:cNvSpPr txBox="1"/>
          <p:nvPr/>
        </p:nvSpPr>
        <p:spPr>
          <a:xfrm>
            <a:off x="2829888" y="241721"/>
            <a:ext cx="6532225" cy="70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8003"/>
              </a:lnSpc>
            </a:pP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Biểu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đồ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lớp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cho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ca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sử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dụng</a:t>
            </a:r>
            <a:endParaRPr lang="en-US" sz="3600" b="1">
              <a:latin typeface="Montserrat" pitchFamily="2" charset="7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305319F-75E2-A2FC-2D96-FDFB9A7AB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708" y="1213945"/>
            <a:ext cx="9390584" cy="443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E37D1D-3ADF-3A3C-6DC5-34F16966C4E6}"/>
              </a:ext>
            </a:extLst>
          </p:cNvPr>
          <p:cNvSpPr txBox="1"/>
          <p:nvPr/>
        </p:nvSpPr>
        <p:spPr>
          <a:xfrm>
            <a:off x="275380" y="6200822"/>
            <a:ext cx="185178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>
                <a:solidFill>
                  <a:srgbClr val="19C892"/>
                </a:solidFill>
                <a:latin typeface="Google Sans Medium" panose="020B0503030502040204" pitchFamily="34" charset="0"/>
              </a:rPr>
              <a:t>Quản lý cư dân</a:t>
            </a:r>
          </a:p>
        </p:txBody>
      </p:sp>
    </p:spTree>
    <p:extLst>
      <p:ext uri="{BB962C8B-B14F-4D97-AF65-F5344CB8AC3E}">
        <p14:creationId xmlns:p14="http://schemas.microsoft.com/office/powerpoint/2010/main" val="1860152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B2805-0854-E229-60CF-136E439FE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0;p15">
            <a:extLst>
              <a:ext uri="{FF2B5EF4-FFF2-40B4-BE49-F238E27FC236}">
                <a16:creationId xmlns:a16="http://schemas.microsoft.com/office/drawing/2014/main" id="{8BBFD413-6816-61CF-0122-E09618FA9DF9}"/>
              </a:ext>
            </a:extLst>
          </p:cNvPr>
          <p:cNvSpPr txBox="1"/>
          <p:nvPr/>
        </p:nvSpPr>
        <p:spPr>
          <a:xfrm>
            <a:off x="2829888" y="241721"/>
            <a:ext cx="6532225" cy="70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8003"/>
              </a:lnSpc>
            </a:pP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Biểu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đồ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lớp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cho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ca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sử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dụng</a:t>
            </a:r>
            <a:endParaRPr lang="en-US" sz="3600" b="1">
              <a:latin typeface="Montserrat" pitchFamily="2" charset="7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7CB5CC6-603E-2578-AC7B-CD97545AE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414" y="1085849"/>
            <a:ext cx="7974286" cy="488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8F7B15-1289-34E5-2AFC-047C342278EA}"/>
              </a:ext>
            </a:extLst>
          </p:cNvPr>
          <p:cNvSpPr txBox="1"/>
          <p:nvPr/>
        </p:nvSpPr>
        <p:spPr>
          <a:xfrm>
            <a:off x="275380" y="6200822"/>
            <a:ext cx="1837362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>
                <a:solidFill>
                  <a:srgbClr val="19C892"/>
                </a:solidFill>
                <a:latin typeface="Google Sans Medium" panose="020B0503030502040204" pitchFamily="34" charset="0"/>
              </a:rPr>
              <a:t>Quản lý căn hộ</a:t>
            </a:r>
          </a:p>
        </p:txBody>
      </p:sp>
    </p:spTree>
    <p:extLst>
      <p:ext uri="{BB962C8B-B14F-4D97-AF65-F5344CB8AC3E}">
        <p14:creationId xmlns:p14="http://schemas.microsoft.com/office/powerpoint/2010/main" val="274613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3;p9">
            <a:extLst>
              <a:ext uri="{FF2B5EF4-FFF2-40B4-BE49-F238E27FC236}">
                <a16:creationId xmlns:a16="http://schemas.microsoft.com/office/drawing/2014/main" id="{868F63EC-AB0A-F00A-8617-94B82ECEEA1C}"/>
              </a:ext>
            </a:extLst>
          </p:cNvPr>
          <p:cNvSpPr txBox="1"/>
          <p:nvPr/>
        </p:nvSpPr>
        <p:spPr>
          <a:xfrm>
            <a:off x="2475400" y="263421"/>
            <a:ext cx="72412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4000" b="1">
                <a:solidFill>
                  <a:srgbClr val="282828"/>
                </a:solidFill>
                <a:latin typeface="Montserrat" pitchFamily="2" charset="77"/>
                <a:cs typeface="Poppins"/>
                <a:sym typeface="Poppins"/>
              </a:rPr>
              <a:t>Giới thiệu nhóm</a:t>
            </a:r>
            <a:endParaRPr lang="en-US" sz="4000" b="1">
              <a:latin typeface="Montserrat" pitchFamily="2" charset="77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9A51040-E083-400E-BCD2-F87AD48A7F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191787"/>
              </p:ext>
            </p:extLst>
          </p:nvPr>
        </p:nvGraphicFramePr>
        <p:xfrm>
          <a:off x="1152539" y="1980524"/>
          <a:ext cx="9886920" cy="2927436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295640">
                  <a:extLst>
                    <a:ext uri="{9D8B030D-6E8A-4147-A177-3AD203B41FA5}">
                      <a16:colId xmlns:a16="http://schemas.microsoft.com/office/drawing/2014/main" val="335998955"/>
                    </a:ext>
                  </a:extLst>
                </a:gridCol>
                <a:gridCol w="1670304">
                  <a:extLst>
                    <a:ext uri="{9D8B030D-6E8A-4147-A177-3AD203B41FA5}">
                      <a16:colId xmlns:a16="http://schemas.microsoft.com/office/drawing/2014/main" val="2087993344"/>
                    </a:ext>
                  </a:extLst>
                </a:gridCol>
                <a:gridCol w="4920976">
                  <a:extLst>
                    <a:ext uri="{9D8B030D-6E8A-4147-A177-3AD203B41FA5}">
                      <a16:colId xmlns:a16="http://schemas.microsoft.com/office/drawing/2014/main" val="2247975702"/>
                    </a:ext>
                  </a:extLst>
                </a:gridCol>
              </a:tblGrid>
              <a:tr h="482825">
                <a:tc>
                  <a:txBody>
                    <a:bodyPr/>
                    <a:lstStyle/>
                    <a:p>
                      <a:pPr algn="ctr"/>
                      <a:r>
                        <a:rPr lang="en-US" sz="2700" b="1" i="0" err="1">
                          <a:latin typeface="Google Sans"/>
                        </a:rPr>
                        <a:t>Tên</a:t>
                      </a:r>
                      <a:endParaRPr lang="en-US" sz="2700" b="1" i="0" dirty="0" err="1">
                        <a:latin typeface="Google Sans"/>
                      </a:endParaRPr>
                    </a:p>
                  </a:txBody>
                  <a:tcPr marL="76425" marR="76425" marT="38213" marB="382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CB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1" i="0" dirty="0">
                          <a:latin typeface="Google Sans"/>
                        </a:rPr>
                        <a:t>MSSV</a:t>
                      </a:r>
                    </a:p>
                  </a:txBody>
                  <a:tcPr marL="76425" marR="76425" marT="38213" marB="382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B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1" i="0" err="1">
                          <a:latin typeface="Google Sans"/>
                        </a:rPr>
                        <a:t>Nhiệm</a:t>
                      </a:r>
                      <a:r>
                        <a:rPr lang="en-US" sz="2700" b="1" i="0" dirty="0">
                          <a:latin typeface="Google Sans"/>
                        </a:rPr>
                        <a:t> </a:t>
                      </a:r>
                      <a:r>
                        <a:rPr lang="en-US" sz="2700" b="1" i="0" err="1">
                          <a:latin typeface="Google Sans"/>
                        </a:rPr>
                        <a:t>vụ</a:t>
                      </a:r>
                      <a:endParaRPr lang="en-US" sz="2700" b="1" i="0" dirty="0" err="1">
                        <a:latin typeface="Google Sans"/>
                      </a:endParaRPr>
                    </a:p>
                  </a:txBody>
                  <a:tcPr marL="76425" marR="76425" marT="38213" marB="382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B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8037943"/>
                  </a:ext>
                </a:extLst>
              </a:tr>
              <a:tr h="482825">
                <a:tc>
                  <a:txBody>
                    <a:bodyPr/>
                    <a:lstStyle/>
                    <a:p>
                      <a:pPr algn="ctr"/>
                      <a:r>
                        <a:rPr lang="en-US" sz="2700" dirty="0">
                          <a:latin typeface="Google Sans"/>
                        </a:rPr>
                        <a:t>Bùi Lê Hùng</a:t>
                      </a:r>
                    </a:p>
                  </a:txBody>
                  <a:tcPr marL="76425" marR="76425" marT="38213" marB="382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>
                          <a:latin typeface="Google Sans"/>
                        </a:rPr>
                        <a:t>20224994</a:t>
                      </a:r>
                    </a:p>
                  </a:txBody>
                  <a:tcPr marL="76425" marR="76425" marT="38213" marB="382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err="1">
                          <a:latin typeface="Google Sans"/>
                        </a:rPr>
                        <a:t>Nội</a:t>
                      </a:r>
                      <a:r>
                        <a:rPr lang="en-US" sz="2700" dirty="0">
                          <a:latin typeface="Google Sans"/>
                        </a:rPr>
                        <a:t> dung, </a:t>
                      </a:r>
                      <a:r>
                        <a:rPr lang="en-US" sz="2700" err="1">
                          <a:latin typeface="Google Sans"/>
                        </a:rPr>
                        <a:t>thuyết</a:t>
                      </a:r>
                      <a:r>
                        <a:rPr lang="en-US" sz="2700" dirty="0">
                          <a:latin typeface="Google Sans"/>
                        </a:rPr>
                        <a:t> </a:t>
                      </a:r>
                      <a:r>
                        <a:rPr lang="en-US" sz="2700" err="1">
                          <a:latin typeface="Google Sans"/>
                        </a:rPr>
                        <a:t>trình</a:t>
                      </a:r>
                      <a:endParaRPr lang="en-US" sz="2700" dirty="0" err="1">
                        <a:latin typeface="Google Sans"/>
                      </a:endParaRPr>
                    </a:p>
                  </a:txBody>
                  <a:tcPr marL="76425" marR="76425" marT="38213" marB="382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2528407"/>
                  </a:ext>
                </a:extLst>
              </a:tr>
              <a:tr h="482825">
                <a:tc>
                  <a:txBody>
                    <a:bodyPr/>
                    <a:lstStyle/>
                    <a:p>
                      <a:pPr algn="ctr"/>
                      <a:r>
                        <a:rPr lang="en-US" sz="2700" dirty="0">
                          <a:latin typeface="Google Sans"/>
                        </a:rPr>
                        <a:t>Bùi Lê Huy</a:t>
                      </a:r>
                    </a:p>
                  </a:txBody>
                  <a:tcPr marL="76425" marR="76425" marT="38213" marB="382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>
                          <a:latin typeface="Google Sans"/>
                        </a:rPr>
                        <a:t>20225005</a:t>
                      </a:r>
                    </a:p>
                  </a:txBody>
                  <a:tcPr marL="76425" marR="76425" marT="38213" marB="382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err="1">
                          <a:latin typeface="Google Sans"/>
                        </a:rPr>
                        <a:t>Nội</a:t>
                      </a:r>
                      <a:r>
                        <a:rPr lang="en-US" sz="2700" dirty="0">
                          <a:latin typeface="Google Sans"/>
                        </a:rPr>
                        <a:t> dung, </a:t>
                      </a:r>
                      <a:r>
                        <a:rPr lang="en-US" sz="2700" err="1">
                          <a:latin typeface="Google Sans"/>
                        </a:rPr>
                        <a:t>thuyết</a:t>
                      </a:r>
                      <a:r>
                        <a:rPr lang="en-US" sz="2700" dirty="0">
                          <a:latin typeface="Google Sans"/>
                        </a:rPr>
                        <a:t> </a:t>
                      </a:r>
                      <a:r>
                        <a:rPr lang="en-US" sz="2700" err="1">
                          <a:latin typeface="Google Sans"/>
                        </a:rPr>
                        <a:t>trình</a:t>
                      </a:r>
                      <a:endParaRPr lang="en-US" sz="2700" err="1">
                        <a:latin typeface="Google Sans" panose="020B0503030502040204" pitchFamily="34" charset="0"/>
                      </a:endParaRPr>
                    </a:p>
                  </a:txBody>
                  <a:tcPr marL="76425" marR="76425" marT="38213" marB="382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674813"/>
                  </a:ext>
                </a:extLst>
              </a:tr>
              <a:tr h="482825">
                <a:tc>
                  <a:txBody>
                    <a:bodyPr/>
                    <a:lstStyle/>
                    <a:p>
                      <a:pPr algn="ctr"/>
                      <a:r>
                        <a:rPr lang="en-US" sz="2700" dirty="0">
                          <a:latin typeface="Google Sans"/>
                        </a:rPr>
                        <a:t>Lê Xuân Phúc</a:t>
                      </a:r>
                    </a:p>
                  </a:txBody>
                  <a:tcPr marL="76425" marR="76425" marT="38213" marB="382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>
                          <a:latin typeface="Google Sans"/>
                        </a:rPr>
                        <a:t>20225066</a:t>
                      </a:r>
                    </a:p>
                  </a:txBody>
                  <a:tcPr marL="76425" marR="76425" marT="38213" marB="382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err="1">
                          <a:latin typeface="Google Sans"/>
                        </a:rPr>
                        <a:t>Nội</a:t>
                      </a:r>
                      <a:r>
                        <a:rPr lang="en-US" sz="2700" dirty="0">
                          <a:latin typeface="Google Sans"/>
                        </a:rPr>
                        <a:t> dung, </a:t>
                      </a:r>
                      <a:r>
                        <a:rPr lang="en-US" sz="2700" err="1">
                          <a:latin typeface="Google Sans"/>
                        </a:rPr>
                        <a:t>thuyết</a:t>
                      </a:r>
                      <a:r>
                        <a:rPr lang="en-US" sz="2700" dirty="0">
                          <a:latin typeface="Google Sans"/>
                        </a:rPr>
                        <a:t> </a:t>
                      </a:r>
                      <a:r>
                        <a:rPr lang="en-US" sz="2700" err="1">
                          <a:latin typeface="Google Sans"/>
                        </a:rPr>
                        <a:t>trình</a:t>
                      </a:r>
                      <a:endParaRPr lang="en-US" sz="2700" err="1">
                        <a:latin typeface="Google Sans" panose="020B0503030502040204" pitchFamily="34" charset="0"/>
                      </a:endParaRPr>
                    </a:p>
                  </a:txBody>
                  <a:tcPr marL="76425" marR="76425" marT="38213" marB="382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1358347"/>
                  </a:ext>
                </a:extLst>
              </a:tr>
              <a:tr h="482825">
                <a:tc>
                  <a:txBody>
                    <a:bodyPr/>
                    <a:lstStyle/>
                    <a:p>
                      <a:pPr algn="ctr"/>
                      <a:r>
                        <a:rPr lang="en-US" sz="2700" err="1">
                          <a:latin typeface="Google Sans"/>
                        </a:rPr>
                        <a:t>Trần</a:t>
                      </a:r>
                      <a:r>
                        <a:rPr lang="en-US" sz="2700" dirty="0">
                          <a:latin typeface="Google Sans"/>
                        </a:rPr>
                        <a:t> Xuân Phúc</a:t>
                      </a:r>
                    </a:p>
                  </a:txBody>
                  <a:tcPr marL="76425" marR="76425" marT="38213" marB="382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>
                          <a:latin typeface="Google Sans"/>
                        </a:rPr>
                        <a:t>20225103</a:t>
                      </a:r>
                    </a:p>
                  </a:txBody>
                  <a:tcPr marL="76425" marR="76425" marT="38213" marB="382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err="1">
                          <a:latin typeface="Google Sans"/>
                        </a:rPr>
                        <a:t>Nội</a:t>
                      </a:r>
                      <a:r>
                        <a:rPr lang="en-US" sz="2700" dirty="0">
                          <a:latin typeface="Google Sans"/>
                        </a:rPr>
                        <a:t> dung, </a:t>
                      </a:r>
                      <a:r>
                        <a:rPr lang="en-US" sz="2700" err="1">
                          <a:latin typeface="Google Sans"/>
                        </a:rPr>
                        <a:t>làm</a:t>
                      </a:r>
                      <a:r>
                        <a:rPr lang="en-US" sz="2700" dirty="0">
                          <a:latin typeface="Google Sans"/>
                        </a:rPr>
                        <a:t> slide</a:t>
                      </a:r>
                    </a:p>
                  </a:txBody>
                  <a:tcPr marL="76425" marR="76425" marT="38213" marB="382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0188354"/>
                  </a:ext>
                </a:extLst>
              </a:tr>
              <a:tr h="482825">
                <a:tc>
                  <a:txBody>
                    <a:bodyPr/>
                    <a:lstStyle/>
                    <a:p>
                      <a:pPr algn="ctr"/>
                      <a:r>
                        <a:rPr lang="en-US" sz="2700" dirty="0">
                          <a:latin typeface="Google Sans"/>
                        </a:rPr>
                        <a:t>Nguyễn Đạt </a:t>
                      </a:r>
                      <a:r>
                        <a:rPr lang="en-US" sz="2700" err="1">
                          <a:latin typeface="Google Sans"/>
                        </a:rPr>
                        <a:t>Trọng</a:t>
                      </a:r>
                      <a:endParaRPr lang="en-US" sz="2700" dirty="0" err="1">
                        <a:latin typeface="Google Sans"/>
                      </a:endParaRPr>
                    </a:p>
                  </a:txBody>
                  <a:tcPr marL="76425" marR="76425" marT="38213" marB="382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>
                          <a:latin typeface="Google Sans"/>
                        </a:rPr>
                        <a:t>20225379</a:t>
                      </a:r>
                    </a:p>
                  </a:txBody>
                  <a:tcPr marL="76425" marR="76425" marT="38213" marB="382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err="1">
                          <a:latin typeface="Google Sans"/>
                        </a:rPr>
                        <a:t>Nội</a:t>
                      </a:r>
                      <a:r>
                        <a:rPr lang="en-US" sz="2700" dirty="0">
                          <a:latin typeface="Google Sans"/>
                        </a:rPr>
                        <a:t> dung, </a:t>
                      </a:r>
                      <a:r>
                        <a:rPr lang="en-US" sz="2700" err="1">
                          <a:latin typeface="Google Sans"/>
                        </a:rPr>
                        <a:t>thuyết</a:t>
                      </a:r>
                      <a:r>
                        <a:rPr lang="en-US" sz="2700" dirty="0">
                          <a:latin typeface="Google Sans"/>
                        </a:rPr>
                        <a:t> </a:t>
                      </a:r>
                      <a:r>
                        <a:rPr lang="en-US" sz="2700" err="1">
                          <a:latin typeface="Google Sans"/>
                        </a:rPr>
                        <a:t>trình</a:t>
                      </a:r>
                      <a:endParaRPr lang="en-US" sz="2700" dirty="0" err="1">
                        <a:latin typeface="Google Sans"/>
                      </a:endParaRPr>
                    </a:p>
                  </a:txBody>
                  <a:tcPr marL="76425" marR="76425" marT="38213" marB="382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4978550"/>
                  </a:ext>
                </a:extLst>
              </a:tr>
            </a:tbl>
          </a:graphicData>
        </a:graphic>
      </p:graphicFrame>
      <p:pic>
        <p:nvPicPr>
          <p:cNvPr id="11" name="Google Shape;211;p15">
            <a:extLst>
              <a:ext uri="{FF2B5EF4-FFF2-40B4-BE49-F238E27FC236}">
                <a16:creationId xmlns:a16="http://schemas.microsoft.com/office/drawing/2014/main" id="{CBF41766-C3C6-38AD-5621-B895C3A4973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01464" y="1576220"/>
            <a:ext cx="875993" cy="8086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3866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F4768-A873-73ED-7EA0-D322C6904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0;p15">
            <a:extLst>
              <a:ext uri="{FF2B5EF4-FFF2-40B4-BE49-F238E27FC236}">
                <a16:creationId xmlns:a16="http://schemas.microsoft.com/office/drawing/2014/main" id="{6C72BB5B-6A85-8FD7-9500-7672A643FE22}"/>
              </a:ext>
            </a:extLst>
          </p:cNvPr>
          <p:cNvSpPr txBox="1"/>
          <p:nvPr/>
        </p:nvSpPr>
        <p:spPr>
          <a:xfrm>
            <a:off x="2829888" y="241721"/>
            <a:ext cx="6532225" cy="70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8003"/>
              </a:lnSpc>
            </a:pP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Biểu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đồ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lớp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cho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ca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sử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dụng</a:t>
            </a:r>
            <a:endParaRPr lang="en-US" sz="3600" b="1">
              <a:latin typeface="Montserrat" pitchFamily="2" charset="77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6762FA8-1FDC-48B7-36BD-C489BB162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297" y="933450"/>
            <a:ext cx="7172653" cy="524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4A53FE-763B-9B57-D591-D2D240B6BF3C}"/>
              </a:ext>
            </a:extLst>
          </p:cNvPr>
          <p:cNvSpPr txBox="1"/>
          <p:nvPr/>
        </p:nvSpPr>
        <p:spPr>
          <a:xfrm>
            <a:off x="275380" y="6200822"/>
            <a:ext cx="186781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>
                <a:solidFill>
                  <a:srgbClr val="19C892"/>
                </a:solidFill>
                <a:latin typeface="Google Sans Medium" panose="020B0503030502040204" pitchFamily="34" charset="0"/>
              </a:rPr>
              <a:t>Quản lý thu phí</a:t>
            </a:r>
          </a:p>
        </p:txBody>
      </p:sp>
    </p:spTree>
    <p:extLst>
      <p:ext uri="{BB962C8B-B14F-4D97-AF65-F5344CB8AC3E}">
        <p14:creationId xmlns:p14="http://schemas.microsoft.com/office/powerpoint/2010/main" val="2044859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65C25-665A-5615-59E3-AE77A80BF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0;p15">
            <a:extLst>
              <a:ext uri="{FF2B5EF4-FFF2-40B4-BE49-F238E27FC236}">
                <a16:creationId xmlns:a16="http://schemas.microsoft.com/office/drawing/2014/main" id="{702015B4-B38F-45B1-2693-FCE7FC6C2D03}"/>
              </a:ext>
            </a:extLst>
          </p:cNvPr>
          <p:cNvSpPr txBox="1"/>
          <p:nvPr/>
        </p:nvSpPr>
        <p:spPr>
          <a:xfrm>
            <a:off x="4183200" y="157641"/>
            <a:ext cx="3825601" cy="70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8003"/>
              </a:lnSpc>
            </a:pP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Biểu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đồ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trình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tự</a:t>
            </a:r>
            <a:endParaRPr lang="en-US" sz="3600" b="1" err="1">
              <a:latin typeface="Montserrat" pitchFamily="2" charset="77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D84EB03-3931-AA6C-B633-FE24A2410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50" y="1033888"/>
            <a:ext cx="6413500" cy="514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CB1EC2-8CA1-5364-6186-0DF59926BDF7}"/>
              </a:ext>
            </a:extLst>
          </p:cNvPr>
          <p:cNvSpPr txBox="1"/>
          <p:nvPr/>
        </p:nvSpPr>
        <p:spPr>
          <a:xfrm>
            <a:off x="275380" y="6200822"/>
            <a:ext cx="211628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>
                <a:solidFill>
                  <a:srgbClr val="19C892"/>
                </a:solidFill>
                <a:latin typeface="Google Sans Medium" panose="020B0503030502040204" pitchFamily="34" charset="0"/>
              </a:rPr>
              <a:t>Quản lý tài khoản</a:t>
            </a:r>
          </a:p>
        </p:txBody>
      </p:sp>
    </p:spTree>
    <p:extLst>
      <p:ext uri="{BB962C8B-B14F-4D97-AF65-F5344CB8AC3E}">
        <p14:creationId xmlns:p14="http://schemas.microsoft.com/office/powerpoint/2010/main" val="260125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7E11F-ED52-446E-2FED-2C7341199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0;p15">
            <a:extLst>
              <a:ext uri="{FF2B5EF4-FFF2-40B4-BE49-F238E27FC236}">
                <a16:creationId xmlns:a16="http://schemas.microsoft.com/office/drawing/2014/main" id="{FCB76D51-9EFB-A064-DC8A-65E3F3DB6546}"/>
              </a:ext>
            </a:extLst>
          </p:cNvPr>
          <p:cNvSpPr txBox="1"/>
          <p:nvPr/>
        </p:nvSpPr>
        <p:spPr>
          <a:xfrm>
            <a:off x="4183200" y="168150"/>
            <a:ext cx="3825601" cy="70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8003"/>
              </a:lnSpc>
            </a:pP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Biểu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đồ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trình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tự</a:t>
            </a:r>
            <a:endParaRPr lang="en-US" sz="3600" b="1" err="1">
              <a:latin typeface="Montserrat" pitchFamily="2" charset="7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63D03E7-F176-0FE5-DB9C-22069D2D7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067" y="1388248"/>
            <a:ext cx="8027670" cy="453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BBAA32-38F4-C63D-0146-D8DFC352EB46}"/>
              </a:ext>
            </a:extLst>
          </p:cNvPr>
          <p:cNvSpPr txBox="1"/>
          <p:nvPr/>
        </p:nvSpPr>
        <p:spPr>
          <a:xfrm>
            <a:off x="275380" y="6200822"/>
            <a:ext cx="2217274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>
                <a:solidFill>
                  <a:srgbClr val="19C892"/>
                </a:solidFill>
                <a:latin typeface="Google Sans Medium" panose="020B0503030502040204" pitchFamily="34" charset="0"/>
              </a:rPr>
              <a:t>Quản lý thêm cư dân</a:t>
            </a:r>
          </a:p>
        </p:txBody>
      </p:sp>
    </p:spTree>
    <p:extLst>
      <p:ext uri="{BB962C8B-B14F-4D97-AF65-F5344CB8AC3E}">
        <p14:creationId xmlns:p14="http://schemas.microsoft.com/office/powerpoint/2010/main" val="3427125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68D25-D2D4-801B-30AF-FFC1998FC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0;p15">
            <a:extLst>
              <a:ext uri="{FF2B5EF4-FFF2-40B4-BE49-F238E27FC236}">
                <a16:creationId xmlns:a16="http://schemas.microsoft.com/office/drawing/2014/main" id="{ADA495E0-CBDB-14BF-4A99-5883DA35B58D}"/>
              </a:ext>
            </a:extLst>
          </p:cNvPr>
          <p:cNvSpPr txBox="1"/>
          <p:nvPr/>
        </p:nvSpPr>
        <p:spPr>
          <a:xfrm>
            <a:off x="4183200" y="241721"/>
            <a:ext cx="3825601" cy="70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8003"/>
              </a:lnSpc>
            </a:pP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Biểu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đồ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trình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tự</a:t>
            </a:r>
            <a:endParaRPr lang="en-US" sz="3600" b="1" err="1">
              <a:latin typeface="Montserrat" pitchFamily="2" charset="77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2140D0A-034F-47AE-DA56-9D4DF30F3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300" y="1320800"/>
            <a:ext cx="7645400" cy="421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4A51DF-9F8D-6C62-690E-3C8196499AF0}"/>
              </a:ext>
            </a:extLst>
          </p:cNvPr>
          <p:cNvSpPr txBox="1"/>
          <p:nvPr/>
        </p:nvSpPr>
        <p:spPr>
          <a:xfrm>
            <a:off x="275380" y="6200822"/>
            <a:ext cx="3449983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>
                <a:solidFill>
                  <a:srgbClr val="19C892"/>
                </a:solidFill>
                <a:latin typeface="Google Sans Medium" panose="020B0503030502040204" pitchFamily="34" charset="0"/>
              </a:rPr>
              <a:t>Quản lý xem thông tin cư dân</a:t>
            </a:r>
          </a:p>
        </p:txBody>
      </p:sp>
    </p:spTree>
    <p:extLst>
      <p:ext uri="{BB962C8B-B14F-4D97-AF65-F5344CB8AC3E}">
        <p14:creationId xmlns:p14="http://schemas.microsoft.com/office/powerpoint/2010/main" val="1196447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2F17B-E5DB-E7D5-6B0A-532A98DE8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0;p15">
            <a:extLst>
              <a:ext uri="{FF2B5EF4-FFF2-40B4-BE49-F238E27FC236}">
                <a16:creationId xmlns:a16="http://schemas.microsoft.com/office/drawing/2014/main" id="{30980309-7870-4EDC-C055-171B66B35B19}"/>
              </a:ext>
            </a:extLst>
          </p:cNvPr>
          <p:cNvSpPr txBox="1"/>
          <p:nvPr/>
        </p:nvSpPr>
        <p:spPr>
          <a:xfrm>
            <a:off x="4183200" y="241721"/>
            <a:ext cx="3825601" cy="70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8003"/>
              </a:lnSpc>
            </a:pP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Biểu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đồ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trình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tự</a:t>
            </a:r>
            <a:endParaRPr lang="en-US" sz="3600" b="1" err="1">
              <a:latin typeface="Montserrat" pitchFamily="2" charset="77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C2BA9ED-0CE0-C497-2164-8A91AD441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9"/>
          <a:stretch/>
        </p:blipFill>
        <p:spPr bwMode="auto">
          <a:xfrm>
            <a:off x="489327" y="1858822"/>
            <a:ext cx="5859764" cy="393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921123-941E-8C50-7243-781E712C1677}"/>
              </a:ext>
            </a:extLst>
          </p:cNvPr>
          <p:cNvSpPr txBox="1"/>
          <p:nvPr/>
        </p:nvSpPr>
        <p:spPr>
          <a:xfrm>
            <a:off x="2149130" y="5989125"/>
            <a:ext cx="2550314" cy="37702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850" dirty="0">
                <a:solidFill>
                  <a:srgbClr val="19C892"/>
                </a:solidFill>
                <a:latin typeface="Google Sans Medium"/>
              </a:rPr>
              <a:t>Quản </a:t>
            </a:r>
            <a:r>
              <a:rPr lang="en-US" sz="1850" dirty="0" err="1">
                <a:solidFill>
                  <a:srgbClr val="19C892"/>
                </a:solidFill>
                <a:latin typeface="Google Sans Medium"/>
              </a:rPr>
              <a:t>lý</a:t>
            </a:r>
            <a:r>
              <a:rPr lang="en-US" sz="1850" dirty="0">
                <a:solidFill>
                  <a:srgbClr val="19C892"/>
                </a:solidFill>
                <a:latin typeface="Google Sans Medium"/>
              </a:rPr>
              <a:t> </a:t>
            </a:r>
            <a:r>
              <a:rPr lang="en-US" sz="1850" dirty="0" err="1">
                <a:solidFill>
                  <a:srgbClr val="19C892"/>
                </a:solidFill>
                <a:latin typeface="Google Sans Medium"/>
              </a:rPr>
              <a:t>thông</a:t>
            </a:r>
            <a:r>
              <a:rPr lang="en-US" sz="1850" dirty="0">
                <a:solidFill>
                  <a:srgbClr val="19C892"/>
                </a:solidFill>
                <a:latin typeface="Google Sans Medium"/>
              </a:rPr>
              <a:t> tin </a:t>
            </a:r>
            <a:r>
              <a:rPr lang="en-US" sz="1850" dirty="0" err="1">
                <a:solidFill>
                  <a:srgbClr val="19C892"/>
                </a:solidFill>
                <a:latin typeface="Google Sans Medium"/>
              </a:rPr>
              <a:t>căn</a:t>
            </a:r>
            <a:r>
              <a:rPr lang="en-US" sz="1850" dirty="0">
                <a:solidFill>
                  <a:srgbClr val="19C892"/>
                </a:solidFill>
                <a:latin typeface="Google Sans Medium"/>
              </a:rPr>
              <a:t> </a:t>
            </a:r>
            <a:r>
              <a:rPr lang="en-US" sz="1850" dirty="0" err="1">
                <a:solidFill>
                  <a:srgbClr val="19C892"/>
                </a:solidFill>
                <a:latin typeface="Google Sans Medium"/>
              </a:rPr>
              <a:t>hộ</a:t>
            </a:r>
            <a:endParaRPr lang="en-US" sz="1850" dirty="0">
              <a:solidFill>
                <a:srgbClr val="19C892"/>
              </a:solidFill>
              <a:latin typeface="Google Sans Medium"/>
            </a:endParaRPr>
          </a:p>
        </p:txBody>
      </p:sp>
      <p:pic>
        <p:nvPicPr>
          <p:cNvPr id="5" name="Picture 4" descr="A diagram of a project&#10;&#10;AI-generated content may be incorrect.">
            <a:extLst>
              <a:ext uri="{FF2B5EF4-FFF2-40B4-BE49-F238E27FC236}">
                <a16:creationId xmlns:a16="http://schemas.microsoft.com/office/drawing/2014/main" id="{F9A98187-1DB5-56EC-2844-DCE7C81DAC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425" t="60047" r="18996"/>
          <a:stretch>
            <a:fillRect/>
          </a:stretch>
        </p:blipFill>
        <p:spPr>
          <a:xfrm>
            <a:off x="6560588" y="1583029"/>
            <a:ext cx="4818704" cy="40958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2B6115-27EF-F7F4-D835-05E938E13049}"/>
              </a:ext>
            </a:extLst>
          </p:cNvPr>
          <p:cNvSpPr txBox="1"/>
          <p:nvPr/>
        </p:nvSpPr>
        <p:spPr>
          <a:xfrm>
            <a:off x="8043961" y="5989124"/>
            <a:ext cx="1861022" cy="37702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850" dirty="0" err="1">
                <a:solidFill>
                  <a:srgbClr val="19C892"/>
                </a:solidFill>
                <a:latin typeface="Google Sans Medium"/>
              </a:rPr>
              <a:t>Thêm</a:t>
            </a:r>
            <a:r>
              <a:rPr lang="en-US" sz="1850" dirty="0">
                <a:solidFill>
                  <a:srgbClr val="19C892"/>
                </a:solidFill>
                <a:latin typeface="Google Sans Medium"/>
              </a:rPr>
              <a:t> </a:t>
            </a:r>
            <a:r>
              <a:rPr lang="en-US" sz="1850" dirty="0" err="1">
                <a:solidFill>
                  <a:srgbClr val="19C892"/>
                </a:solidFill>
                <a:latin typeface="Google Sans Medium"/>
              </a:rPr>
              <a:t>căn</a:t>
            </a:r>
            <a:r>
              <a:rPr lang="en-US" sz="1850" dirty="0">
                <a:solidFill>
                  <a:srgbClr val="19C892"/>
                </a:solidFill>
                <a:latin typeface="Google Sans Medium"/>
              </a:rPr>
              <a:t> </a:t>
            </a:r>
            <a:r>
              <a:rPr lang="en-US" sz="1850" dirty="0" err="1">
                <a:solidFill>
                  <a:srgbClr val="19C892"/>
                </a:solidFill>
                <a:latin typeface="Google Sans Medium"/>
              </a:rPr>
              <a:t>hộ</a:t>
            </a:r>
            <a:r>
              <a:rPr lang="en-US" sz="1850" dirty="0">
                <a:solidFill>
                  <a:srgbClr val="19C892"/>
                </a:solidFill>
                <a:latin typeface="Google Sans Medium"/>
              </a:rPr>
              <a:t> </a:t>
            </a:r>
            <a:r>
              <a:rPr lang="en-US" sz="1850" dirty="0" err="1">
                <a:solidFill>
                  <a:srgbClr val="19C892"/>
                </a:solidFill>
                <a:latin typeface="Google Sans Medium"/>
              </a:rPr>
              <a:t>mới</a:t>
            </a:r>
          </a:p>
        </p:txBody>
      </p:sp>
    </p:spTree>
    <p:extLst>
      <p:ext uri="{BB962C8B-B14F-4D97-AF65-F5344CB8AC3E}">
        <p14:creationId xmlns:p14="http://schemas.microsoft.com/office/powerpoint/2010/main" val="2764150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232C0-9BA3-F5C1-3FF3-0B84FEFFD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0;p15">
            <a:extLst>
              <a:ext uri="{FF2B5EF4-FFF2-40B4-BE49-F238E27FC236}">
                <a16:creationId xmlns:a16="http://schemas.microsoft.com/office/drawing/2014/main" id="{7EE52BE3-EC43-122A-092E-6FC35B739A91}"/>
              </a:ext>
            </a:extLst>
          </p:cNvPr>
          <p:cNvSpPr txBox="1"/>
          <p:nvPr/>
        </p:nvSpPr>
        <p:spPr>
          <a:xfrm>
            <a:off x="4183200" y="241721"/>
            <a:ext cx="3825601" cy="70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8003"/>
              </a:lnSpc>
            </a:pP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Biểu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đồ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trình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tự</a:t>
            </a:r>
            <a:endParaRPr lang="en-US" sz="3600" b="1" err="1">
              <a:latin typeface="Montserrat" pitchFamily="2" charset="77"/>
            </a:endParaRPr>
          </a:p>
        </p:txBody>
      </p:sp>
      <p:pic>
        <p:nvPicPr>
          <p:cNvPr id="3" name="Picture 2" descr="A diagram of a company&#10;&#10;AI-generated content may be incorrect.">
            <a:extLst>
              <a:ext uri="{FF2B5EF4-FFF2-40B4-BE49-F238E27FC236}">
                <a16:creationId xmlns:a16="http://schemas.microsoft.com/office/drawing/2014/main" id="{05CE8A79-1321-1259-8104-F5EFD2E2A0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24" t="142" r="6012" b="72490"/>
          <a:stretch>
            <a:fillRect/>
          </a:stretch>
        </p:blipFill>
        <p:spPr>
          <a:xfrm>
            <a:off x="428062" y="2082573"/>
            <a:ext cx="5675828" cy="3140494"/>
          </a:xfrm>
          <a:prstGeom prst="rect">
            <a:avLst/>
          </a:prstGeom>
        </p:spPr>
      </p:pic>
      <p:pic>
        <p:nvPicPr>
          <p:cNvPr id="6" name="Picture 5" descr="A diagram of a project&#10;&#10;AI-generated content may be incorrect.">
            <a:extLst>
              <a:ext uri="{FF2B5EF4-FFF2-40B4-BE49-F238E27FC236}">
                <a16:creationId xmlns:a16="http://schemas.microsoft.com/office/drawing/2014/main" id="{A5CD5E35-B79D-2A57-C0A6-D4C442E0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891" y="2011024"/>
            <a:ext cx="5839692" cy="32823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317161-7448-47F6-CCD1-76CF23A697CE}"/>
              </a:ext>
            </a:extLst>
          </p:cNvPr>
          <p:cNvSpPr txBox="1"/>
          <p:nvPr/>
        </p:nvSpPr>
        <p:spPr>
          <a:xfrm>
            <a:off x="1891915" y="5540279"/>
            <a:ext cx="2743200" cy="3770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50" err="1">
                <a:solidFill>
                  <a:srgbClr val="19C892"/>
                </a:solidFill>
                <a:latin typeface="Google Sans Medium"/>
              </a:rPr>
              <a:t>Thêm</a:t>
            </a:r>
            <a:r>
              <a:rPr lang="en-US" sz="1850" dirty="0">
                <a:solidFill>
                  <a:srgbClr val="19C892"/>
                </a:solidFill>
                <a:latin typeface="Google Sans Medium"/>
              </a:rPr>
              <a:t> </a:t>
            </a:r>
            <a:r>
              <a:rPr lang="en-US" sz="1850" err="1">
                <a:solidFill>
                  <a:srgbClr val="19C892"/>
                </a:solidFill>
                <a:latin typeface="Google Sans Medium"/>
              </a:rPr>
              <a:t>loại</a:t>
            </a:r>
            <a:r>
              <a:rPr lang="en-US" sz="1850" dirty="0">
                <a:solidFill>
                  <a:srgbClr val="19C892"/>
                </a:solidFill>
                <a:latin typeface="Google Sans Medium"/>
              </a:rPr>
              <a:t> </a:t>
            </a:r>
            <a:r>
              <a:rPr lang="en-US" sz="1850" err="1">
                <a:solidFill>
                  <a:srgbClr val="19C892"/>
                </a:solidFill>
                <a:latin typeface="Google Sans Medium"/>
              </a:rPr>
              <a:t>phí</a:t>
            </a:r>
            <a:r>
              <a:rPr lang="en-US" sz="1850" dirty="0">
                <a:solidFill>
                  <a:srgbClr val="19C892"/>
                </a:solidFill>
                <a:latin typeface="Google Sans Medium"/>
              </a:rPr>
              <a:t>/</a:t>
            </a:r>
            <a:r>
              <a:rPr lang="en-US" sz="1850" err="1">
                <a:solidFill>
                  <a:srgbClr val="19C892"/>
                </a:solidFill>
                <a:latin typeface="Google Sans Medium"/>
              </a:rPr>
              <a:t>quỹ</a:t>
            </a:r>
            <a:r>
              <a:rPr lang="en-US" sz="1850" dirty="0">
                <a:solidFill>
                  <a:srgbClr val="19C892"/>
                </a:solidFill>
                <a:latin typeface="Google Sans Medium"/>
              </a:rPr>
              <a:t> </a:t>
            </a:r>
            <a:r>
              <a:rPr lang="en-US" sz="1850" err="1">
                <a:solidFill>
                  <a:srgbClr val="19C892"/>
                </a:solidFill>
                <a:latin typeface="Google Sans Medium"/>
              </a:rPr>
              <a:t>mới</a:t>
            </a:r>
            <a:endParaRPr lang="en-US" sz="1850">
              <a:solidFill>
                <a:srgbClr val="19C892"/>
              </a:solidFill>
              <a:latin typeface="Google Sans Mediu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B93022-2B9A-2D87-9899-1AD799454127}"/>
              </a:ext>
            </a:extLst>
          </p:cNvPr>
          <p:cNvSpPr txBox="1"/>
          <p:nvPr/>
        </p:nvSpPr>
        <p:spPr>
          <a:xfrm>
            <a:off x="8010143" y="5540279"/>
            <a:ext cx="2743200" cy="3770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50" dirty="0" err="1">
                <a:solidFill>
                  <a:srgbClr val="19C892"/>
                </a:solidFill>
                <a:latin typeface="Google Sans Medium"/>
              </a:rPr>
              <a:t>Phát</a:t>
            </a:r>
            <a:r>
              <a:rPr lang="en-US" sz="1850" dirty="0">
                <a:solidFill>
                  <a:srgbClr val="19C892"/>
                </a:solidFill>
                <a:latin typeface="Google Sans Medium"/>
              </a:rPr>
              <a:t> </a:t>
            </a:r>
            <a:r>
              <a:rPr lang="en-US" sz="1850" dirty="0" err="1">
                <a:solidFill>
                  <a:srgbClr val="19C892"/>
                </a:solidFill>
                <a:latin typeface="Google Sans Medium"/>
              </a:rPr>
              <a:t>động</a:t>
            </a:r>
            <a:r>
              <a:rPr lang="en-US" sz="1850" dirty="0">
                <a:solidFill>
                  <a:srgbClr val="19C892"/>
                </a:solidFill>
                <a:latin typeface="Google Sans Medium"/>
              </a:rPr>
              <a:t> </a:t>
            </a:r>
            <a:r>
              <a:rPr lang="en-US" sz="1850" dirty="0" err="1">
                <a:solidFill>
                  <a:srgbClr val="19C892"/>
                </a:solidFill>
                <a:latin typeface="Google Sans Medium"/>
              </a:rPr>
              <a:t>hoá</a:t>
            </a:r>
            <a:r>
              <a:rPr lang="en-US" sz="1850" dirty="0">
                <a:solidFill>
                  <a:srgbClr val="19C892"/>
                </a:solidFill>
                <a:latin typeface="Google Sans Medium"/>
              </a:rPr>
              <a:t> </a:t>
            </a:r>
            <a:r>
              <a:rPr lang="en-US" sz="1850" dirty="0" err="1">
                <a:solidFill>
                  <a:srgbClr val="19C892"/>
                </a:solidFill>
                <a:latin typeface="Google Sans Medium"/>
              </a:rPr>
              <a:t>đơn</a:t>
            </a:r>
            <a:r>
              <a:rPr lang="en-US" sz="1850" dirty="0">
                <a:solidFill>
                  <a:srgbClr val="19C892"/>
                </a:solidFill>
                <a:latin typeface="Google Sans Medium"/>
              </a:rPr>
              <a:t> </a:t>
            </a:r>
            <a:r>
              <a:rPr lang="en-US" sz="1850" dirty="0" err="1">
                <a:solidFill>
                  <a:srgbClr val="19C892"/>
                </a:solidFill>
                <a:latin typeface="Google Sans Medium"/>
              </a:rPr>
              <a:t>mới</a:t>
            </a:r>
          </a:p>
        </p:txBody>
      </p:sp>
    </p:spTree>
    <p:extLst>
      <p:ext uri="{BB962C8B-B14F-4D97-AF65-F5344CB8AC3E}">
        <p14:creationId xmlns:p14="http://schemas.microsoft.com/office/powerpoint/2010/main" val="1538947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E9900-96CF-E37F-95F4-DA9252961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0;p15">
            <a:extLst>
              <a:ext uri="{FF2B5EF4-FFF2-40B4-BE49-F238E27FC236}">
                <a16:creationId xmlns:a16="http://schemas.microsoft.com/office/drawing/2014/main" id="{D7CB260B-CF49-0BA2-38DB-A5C5E0759906}"/>
              </a:ext>
            </a:extLst>
          </p:cNvPr>
          <p:cNvSpPr txBox="1"/>
          <p:nvPr/>
        </p:nvSpPr>
        <p:spPr>
          <a:xfrm>
            <a:off x="4183200" y="241721"/>
            <a:ext cx="3825601" cy="70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8003"/>
              </a:lnSpc>
            </a:pP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Biểu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đồ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trình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tự</a:t>
            </a:r>
            <a:endParaRPr lang="en-US" sz="3600" b="1" err="1">
              <a:latin typeface="Montserrat" pitchFamily="2" charset="77"/>
            </a:endParaRPr>
          </a:p>
        </p:txBody>
      </p:sp>
      <p:pic>
        <p:nvPicPr>
          <p:cNvPr id="3" name="Picture 2" descr="A diagram of a company&#10;&#10;AI-generated content may be incorrect.">
            <a:extLst>
              <a:ext uri="{FF2B5EF4-FFF2-40B4-BE49-F238E27FC236}">
                <a16:creationId xmlns:a16="http://schemas.microsoft.com/office/drawing/2014/main" id="{EBBAE464-CC7B-FBAE-AC8F-EDFD2C285D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21" t="66194" r="-1116" b="-1891"/>
          <a:stretch>
            <a:fillRect/>
          </a:stretch>
        </p:blipFill>
        <p:spPr>
          <a:xfrm>
            <a:off x="2565368" y="1576241"/>
            <a:ext cx="7061995" cy="43724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69CC30-D14F-8C3C-BBD8-C904110AB668}"/>
              </a:ext>
            </a:extLst>
          </p:cNvPr>
          <p:cNvSpPr txBox="1"/>
          <p:nvPr/>
        </p:nvSpPr>
        <p:spPr>
          <a:xfrm>
            <a:off x="5266944" y="5949696"/>
            <a:ext cx="2743200" cy="3770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50" dirty="0">
                <a:solidFill>
                  <a:srgbClr val="19C892"/>
                </a:solidFill>
                <a:latin typeface="Google Sans Medium"/>
              </a:rPr>
              <a:t>Thống </a:t>
            </a:r>
            <a:r>
              <a:rPr lang="en-US" sz="1850" dirty="0" err="1">
                <a:solidFill>
                  <a:srgbClr val="19C892"/>
                </a:solidFill>
                <a:latin typeface="Google Sans Medium"/>
              </a:rPr>
              <a:t>kê</a:t>
            </a:r>
            <a:r>
              <a:rPr lang="en-US" sz="1850" dirty="0">
                <a:solidFill>
                  <a:srgbClr val="19C892"/>
                </a:solidFill>
                <a:latin typeface="Google Sans Medium"/>
              </a:rPr>
              <a:t> </a:t>
            </a:r>
            <a:r>
              <a:rPr lang="en-US" sz="1850" dirty="0" err="1">
                <a:solidFill>
                  <a:srgbClr val="19C892"/>
                </a:solidFill>
                <a:latin typeface="Google Sans Medium"/>
              </a:rPr>
              <a:t>thu</a:t>
            </a:r>
            <a:r>
              <a:rPr lang="en-US" sz="1850" dirty="0">
                <a:solidFill>
                  <a:srgbClr val="19C892"/>
                </a:solidFill>
                <a:latin typeface="Google Sans Medium"/>
              </a:rPr>
              <a:t> </a:t>
            </a:r>
            <a:r>
              <a:rPr lang="en-US" sz="1850" dirty="0" err="1">
                <a:solidFill>
                  <a:srgbClr val="19C892"/>
                </a:solidFill>
                <a:latin typeface="Google Sans Medium"/>
              </a:rPr>
              <a:t>phí</a:t>
            </a:r>
          </a:p>
        </p:txBody>
      </p:sp>
    </p:spTree>
    <p:extLst>
      <p:ext uri="{BB962C8B-B14F-4D97-AF65-F5344CB8AC3E}">
        <p14:creationId xmlns:p14="http://schemas.microsoft.com/office/powerpoint/2010/main" val="4004905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15505-EE3E-E564-DD83-777435EC7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0;p15">
            <a:extLst>
              <a:ext uri="{FF2B5EF4-FFF2-40B4-BE49-F238E27FC236}">
                <a16:creationId xmlns:a16="http://schemas.microsoft.com/office/drawing/2014/main" id="{E02A4E33-F57F-C2AA-C63A-96EDA7C28BED}"/>
              </a:ext>
            </a:extLst>
          </p:cNvPr>
          <p:cNvSpPr txBox="1"/>
          <p:nvPr/>
        </p:nvSpPr>
        <p:spPr>
          <a:xfrm>
            <a:off x="3317568" y="205145"/>
            <a:ext cx="5556865" cy="70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8003"/>
              </a:lnSpc>
            </a:pP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Biểu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đồ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máy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trạng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thái</a:t>
            </a:r>
            <a:endParaRPr lang="en-US" sz="3600" b="1" err="1">
              <a:latin typeface="Montserrat" pitchFamily="2" charset="7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782A28-D25B-F677-C284-49FE17F34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190" y="1434662"/>
            <a:ext cx="9379620" cy="398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436112-CA18-E618-2FC3-46A742D1E70C}"/>
              </a:ext>
            </a:extLst>
          </p:cNvPr>
          <p:cNvSpPr txBox="1"/>
          <p:nvPr/>
        </p:nvSpPr>
        <p:spPr>
          <a:xfrm>
            <a:off x="5037857" y="5564094"/>
            <a:ext cx="211628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>
                <a:solidFill>
                  <a:srgbClr val="19C892"/>
                </a:solidFill>
                <a:latin typeface="Google Sans Medium" panose="020B0503030502040204" pitchFamily="34" charset="0"/>
              </a:rPr>
              <a:t>Quản lý tài khoản</a:t>
            </a:r>
          </a:p>
        </p:txBody>
      </p:sp>
    </p:spTree>
    <p:extLst>
      <p:ext uri="{BB962C8B-B14F-4D97-AF65-F5344CB8AC3E}">
        <p14:creationId xmlns:p14="http://schemas.microsoft.com/office/powerpoint/2010/main" val="54021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363B7-158B-6E9F-E148-DB6894788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0;p15">
            <a:extLst>
              <a:ext uri="{FF2B5EF4-FFF2-40B4-BE49-F238E27FC236}">
                <a16:creationId xmlns:a16="http://schemas.microsoft.com/office/drawing/2014/main" id="{B735335A-D0A6-34C7-104A-388A1AA474D4}"/>
              </a:ext>
            </a:extLst>
          </p:cNvPr>
          <p:cNvSpPr txBox="1"/>
          <p:nvPr/>
        </p:nvSpPr>
        <p:spPr>
          <a:xfrm>
            <a:off x="3317568" y="205145"/>
            <a:ext cx="5556865" cy="70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8003"/>
              </a:lnSpc>
            </a:pP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Biểu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đồ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máy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trạng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thái</a:t>
            </a:r>
            <a:endParaRPr lang="en-US" sz="3600" b="1" err="1">
              <a:latin typeface="Montserrat" pitchFamily="2" charset="7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FEBCA54-3CBC-A2D6-D496-BB539690F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300" y="1397000"/>
            <a:ext cx="7645400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BE0F8-9939-8135-07F4-B85EDA58562A}"/>
              </a:ext>
            </a:extLst>
          </p:cNvPr>
          <p:cNvSpPr txBox="1"/>
          <p:nvPr/>
        </p:nvSpPr>
        <p:spPr>
          <a:xfrm>
            <a:off x="5037857" y="5648177"/>
            <a:ext cx="1648208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>
                <a:solidFill>
                  <a:srgbClr val="19C892"/>
                </a:solidFill>
                <a:latin typeface="Google Sans Medium" panose="020B0503030502040204" pitchFamily="34" charset="0"/>
              </a:rPr>
              <a:t>Quản lý cư dân</a:t>
            </a:r>
          </a:p>
        </p:txBody>
      </p:sp>
    </p:spTree>
    <p:extLst>
      <p:ext uri="{BB962C8B-B14F-4D97-AF65-F5344CB8AC3E}">
        <p14:creationId xmlns:p14="http://schemas.microsoft.com/office/powerpoint/2010/main" val="1395926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BE591-9A86-23DE-C8B6-B8B0F2278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0;p15">
            <a:extLst>
              <a:ext uri="{FF2B5EF4-FFF2-40B4-BE49-F238E27FC236}">
                <a16:creationId xmlns:a16="http://schemas.microsoft.com/office/drawing/2014/main" id="{3570DFE4-46D0-C208-6758-BF1F1077807D}"/>
              </a:ext>
            </a:extLst>
          </p:cNvPr>
          <p:cNvSpPr txBox="1"/>
          <p:nvPr/>
        </p:nvSpPr>
        <p:spPr>
          <a:xfrm>
            <a:off x="3317568" y="205145"/>
            <a:ext cx="5556865" cy="70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8003"/>
              </a:lnSpc>
            </a:pP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Biểu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đồ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máy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trạng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thái</a:t>
            </a:r>
            <a:endParaRPr lang="en-US" sz="3600" b="1" err="1">
              <a:latin typeface="Montserrat" pitchFamily="2" charset="77"/>
            </a:endParaRPr>
          </a:p>
        </p:txBody>
      </p:sp>
      <p:pic>
        <p:nvPicPr>
          <p:cNvPr id="2" name="Picture 1" descr="A diagram of a diagram&#10;&#10;AI-generated content may be incorrect.">
            <a:extLst>
              <a:ext uri="{FF2B5EF4-FFF2-40B4-BE49-F238E27FC236}">
                <a16:creationId xmlns:a16="http://schemas.microsoft.com/office/drawing/2014/main" id="{1136E435-D4F6-374A-A7E0-42B872891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298" y="1595293"/>
            <a:ext cx="7081405" cy="36674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0F2A8B-9092-9314-A2AA-A76F3E2EB2D4}"/>
              </a:ext>
            </a:extLst>
          </p:cNvPr>
          <p:cNvSpPr txBox="1"/>
          <p:nvPr/>
        </p:nvSpPr>
        <p:spPr>
          <a:xfrm>
            <a:off x="4447873" y="5394960"/>
            <a:ext cx="329625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algn="ctr"/>
            <a:r>
              <a:rPr lang="en-US" err="1">
                <a:solidFill>
                  <a:srgbClr val="19C892"/>
                </a:solidFill>
                <a:latin typeface="Google Sans Medium" panose="020B0503030502040204" pitchFamily="34" charset="0"/>
              </a:rPr>
              <a:t>Biểu</a:t>
            </a:r>
            <a:r>
              <a:rPr lang="en-US">
                <a:solidFill>
                  <a:srgbClr val="19C892"/>
                </a:solidFill>
                <a:latin typeface="Google Sans Medium" panose="020B0503030502040204" pitchFamily="34" charset="0"/>
              </a:rPr>
              <a:t> </a:t>
            </a:r>
            <a:r>
              <a:rPr lang="en-US" err="1">
                <a:solidFill>
                  <a:srgbClr val="19C892"/>
                </a:solidFill>
                <a:latin typeface="Google Sans Medium" panose="020B0503030502040204" pitchFamily="34" charset="0"/>
              </a:rPr>
              <a:t>đồ</a:t>
            </a:r>
            <a:r>
              <a:rPr lang="en-US">
                <a:solidFill>
                  <a:srgbClr val="19C892"/>
                </a:solidFill>
                <a:latin typeface="Google Sans Medium" panose="020B0503030502040204" pitchFamily="34" charset="0"/>
              </a:rPr>
              <a:t> </a:t>
            </a:r>
            <a:r>
              <a:rPr lang="en-US" err="1">
                <a:solidFill>
                  <a:srgbClr val="19C892"/>
                </a:solidFill>
                <a:latin typeface="Google Sans Medium" panose="020B0503030502040204" pitchFamily="34" charset="0"/>
              </a:rPr>
              <a:t>máy</a:t>
            </a:r>
            <a:r>
              <a:rPr lang="en-US">
                <a:solidFill>
                  <a:srgbClr val="19C892"/>
                </a:solidFill>
                <a:latin typeface="Google Sans Medium" panose="020B0503030502040204" pitchFamily="34" charset="0"/>
              </a:rPr>
              <a:t> </a:t>
            </a:r>
            <a:r>
              <a:rPr lang="en-US" err="1">
                <a:solidFill>
                  <a:srgbClr val="19C892"/>
                </a:solidFill>
                <a:latin typeface="Google Sans Medium" panose="020B0503030502040204" pitchFamily="34" charset="0"/>
              </a:rPr>
              <a:t>trạng</a:t>
            </a:r>
            <a:r>
              <a:rPr lang="en-US">
                <a:solidFill>
                  <a:srgbClr val="19C892"/>
                </a:solidFill>
                <a:latin typeface="Google Sans Medium" panose="020B0503030502040204" pitchFamily="34" charset="0"/>
              </a:rPr>
              <a:t> </a:t>
            </a:r>
            <a:r>
              <a:rPr lang="en-US" err="1">
                <a:solidFill>
                  <a:srgbClr val="19C892"/>
                </a:solidFill>
                <a:latin typeface="Google Sans Medium" panose="020B0503030502040204" pitchFamily="34" charset="0"/>
              </a:rPr>
              <a:t>thái</a:t>
            </a:r>
            <a:r>
              <a:rPr lang="en-US">
                <a:solidFill>
                  <a:srgbClr val="19C892"/>
                </a:solidFill>
                <a:latin typeface="Google Sans Medium" panose="020B0503030502040204" pitchFamily="34" charset="0"/>
              </a:rPr>
              <a:t> </a:t>
            </a:r>
            <a:r>
              <a:rPr lang="en-US" err="1">
                <a:solidFill>
                  <a:srgbClr val="19C892"/>
                </a:solidFill>
                <a:latin typeface="Google Sans Medium" panose="020B0503030502040204" pitchFamily="34" charset="0"/>
              </a:rPr>
              <a:t>cho</a:t>
            </a:r>
            <a:r>
              <a:rPr lang="en-US">
                <a:solidFill>
                  <a:srgbClr val="19C892"/>
                </a:solidFill>
                <a:latin typeface="Google Sans Medium" panose="020B0503030502040204" pitchFamily="34" charset="0"/>
              </a:rPr>
              <a:t> </a:t>
            </a:r>
            <a:r>
              <a:rPr lang="en-US" err="1">
                <a:solidFill>
                  <a:srgbClr val="19C892"/>
                </a:solidFill>
                <a:latin typeface="Google Sans Medium" panose="020B0503030502040204" pitchFamily="34" charset="0"/>
              </a:rPr>
              <a:t>đối</a:t>
            </a:r>
            <a:r>
              <a:rPr lang="en-US">
                <a:solidFill>
                  <a:srgbClr val="19C892"/>
                </a:solidFill>
                <a:latin typeface="Google Sans Medium" panose="020B0503030502040204" pitchFamily="34" charset="0"/>
              </a:rPr>
              <a:t> </a:t>
            </a:r>
            <a:r>
              <a:rPr lang="en-US" err="1">
                <a:solidFill>
                  <a:srgbClr val="19C892"/>
                </a:solidFill>
                <a:latin typeface="Google Sans Medium" panose="020B0503030502040204" pitchFamily="34" charset="0"/>
              </a:rPr>
              <a:t>tượng</a:t>
            </a:r>
            <a:r>
              <a:rPr lang="en-US">
                <a:solidFill>
                  <a:srgbClr val="19C892"/>
                </a:solidFill>
                <a:latin typeface="Google Sans Medium" panose="020B0503030502040204" pitchFamily="34" charset="0"/>
              </a:rPr>
              <a:t> </a:t>
            </a:r>
            <a:r>
              <a:rPr lang="en-US" err="1">
                <a:solidFill>
                  <a:srgbClr val="19C892"/>
                </a:solidFill>
                <a:latin typeface="Google Sans Medium" panose="020B0503030502040204" pitchFamily="34" charset="0"/>
              </a:rPr>
              <a:t>căn</a:t>
            </a:r>
            <a:r>
              <a:rPr lang="en-US">
                <a:solidFill>
                  <a:srgbClr val="19C892"/>
                </a:solidFill>
                <a:latin typeface="Google Sans Medium" panose="020B0503030502040204" pitchFamily="34" charset="0"/>
              </a:rPr>
              <a:t> </a:t>
            </a:r>
            <a:r>
              <a:rPr lang="en-US" err="1">
                <a:solidFill>
                  <a:srgbClr val="19C892"/>
                </a:solidFill>
                <a:latin typeface="Google Sans Medium" panose="020B0503030502040204" pitchFamily="34" charset="0"/>
              </a:rPr>
              <a:t>hộ</a:t>
            </a:r>
            <a:endParaRPr lang="en-US">
              <a:solidFill>
                <a:srgbClr val="19C892"/>
              </a:solidFill>
              <a:latin typeface="Google Sans Medium" panose="020B0503030502040204" pitchFamily="34" charset="0"/>
            </a:endParaRPr>
          </a:p>
          <a:p>
            <a:endParaRPr lang="en-US">
              <a:latin typeface="Google Sans Medium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155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0"/>
          <p:cNvSpPr/>
          <p:nvPr/>
        </p:nvSpPr>
        <p:spPr>
          <a:xfrm>
            <a:off x="5580050" y="1980467"/>
            <a:ext cx="6745377" cy="4553041"/>
          </a:xfrm>
          <a:custGeom>
            <a:avLst/>
            <a:gdLst/>
            <a:ahLst/>
            <a:cxnLst/>
            <a:rect l="l" t="t" r="r" b="b"/>
            <a:pathLst>
              <a:path w="3122860" h="1798436" extrusionOk="0">
                <a:moveTo>
                  <a:pt x="18282" y="0"/>
                </a:moveTo>
                <a:lnTo>
                  <a:pt x="3104578" y="0"/>
                </a:lnTo>
                <a:cubicBezTo>
                  <a:pt x="3114675" y="0"/>
                  <a:pt x="3122860" y="8185"/>
                  <a:pt x="3122860" y="18282"/>
                </a:cubicBezTo>
                <a:lnTo>
                  <a:pt x="3122860" y="1780154"/>
                </a:lnTo>
                <a:cubicBezTo>
                  <a:pt x="3122860" y="1790251"/>
                  <a:pt x="3114675" y="1798436"/>
                  <a:pt x="3104578" y="1798436"/>
                </a:cubicBezTo>
                <a:lnTo>
                  <a:pt x="18282" y="1798436"/>
                </a:lnTo>
                <a:cubicBezTo>
                  <a:pt x="8185" y="1798436"/>
                  <a:pt x="0" y="1790251"/>
                  <a:pt x="0" y="1780154"/>
                </a:cubicBezTo>
                <a:lnTo>
                  <a:pt x="0" y="18282"/>
                </a:lnTo>
                <a:cubicBezTo>
                  <a:pt x="0" y="8185"/>
                  <a:pt x="8185" y="0"/>
                  <a:pt x="18282" y="0"/>
                </a:cubicBezTo>
                <a:close/>
              </a:path>
            </a:pathLst>
          </a:custGeom>
          <a:solidFill>
            <a:srgbClr val="FACB65"/>
          </a:solidFill>
          <a:ln w="38100" cap="rnd" cmpd="sng">
            <a:solidFill>
              <a:srgbClr val="2828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/>
          </a:p>
        </p:txBody>
      </p:sp>
      <p:sp>
        <p:nvSpPr>
          <p:cNvPr id="121" name="Google Shape;121;p10"/>
          <p:cNvSpPr/>
          <p:nvPr/>
        </p:nvSpPr>
        <p:spPr>
          <a:xfrm>
            <a:off x="641350" y="661257"/>
            <a:ext cx="5926149" cy="5535487"/>
          </a:xfrm>
          <a:custGeom>
            <a:avLst/>
            <a:gdLst/>
            <a:ahLst/>
            <a:cxnLst/>
            <a:rect l="l" t="t" r="r" b="b"/>
            <a:pathLst>
              <a:path w="2341195" h="2186859" extrusionOk="0">
                <a:moveTo>
                  <a:pt x="24386" y="0"/>
                </a:moveTo>
                <a:lnTo>
                  <a:pt x="2316809" y="0"/>
                </a:lnTo>
                <a:cubicBezTo>
                  <a:pt x="2323276" y="0"/>
                  <a:pt x="2329479" y="2569"/>
                  <a:pt x="2334052" y="7143"/>
                </a:cubicBezTo>
                <a:cubicBezTo>
                  <a:pt x="2338626" y="11716"/>
                  <a:pt x="2341195" y="17919"/>
                  <a:pt x="2341195" y="24386"/>
                </a:cubicBezTo>
                <a:lnTo>
                  <a:pt x="2341195" y="2162473"/>
                </a:lnTo>
                <a:cubicBezTo>
                  <a:pt x="2341195" y="2168940"/>
                  <a:pt x="2338626" y="2175143"/>
                  <a:pt x="2334052" y="2179716"/>
                </a:cubicBezTo>
                <a:cubicBezTo>
                  <a:pt x="2329479" y="2184290"/>
                  <a:pt x="2323276" y="2186859"/>
                  <a:pt x="2316809" y="2186859"/>
                </a:cubicBezTo>
                <a:lnTo>
                  <a:pt x="24386" y="2186859"/>
                </a:lnTo>
                <a:cubicBezTo>
                  <a:pt x="10918" y="2186859"/>
                  <a:pt x="0" y="2175941"/>
                  <a:pt x="0" y="2162473"/>
                </a:cubicBezTo>
                <a:lnTo>
                  <a:pt x="0" y="24386"/>
                </a:lnTo>
                <a:cubicBezTo>
                  <a:pt x="0" y="10918"/>
                  <a:pt x="10918" y="0"/>
                  <a:pt x="24386" y="0"/>
                </a:cubicBezTo>
                <a:close/>
              </a:path>
            </a:pathLst>
          </a:custGeom>
          <a:solidFill>
            <a:srgbClr val="FFFFFF"/>
          </a:solidFill>
          <a:ln w="38100" cap="rnd" cmpd="sng">
            <a:solidFill>
              <a:srgbClr val="2828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/>
          </a:p>
        </p:txBody>
      </p:sp>
      <p:pic>
        <p:nvPicPr>
          <p:cNvPr id="122" name="Google Shape;12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225" y="1021417"/>
            <a:ext cx="5349639" cy="5162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p10"/>
          <p:cNvGrpSpPr/>
          <p:nvPr/>
        </p:nvGrpSpPr>
        <p:grpSpPr>
          <a:xfrm>
            <a:off x="7387675" y="2558384"/>
            <a:ext cx="3526787" cy="904928"/>
            <a:chOff x="0" y="-114300"/>
            <a:chExt cx="7053573" cy="1809858"/>
          </a:xfrm>
        </p:grpSpPr>
        <p:sp>
          <p:nvSpPr>
            <p:cNvPr id="125" name="Google Shape;125;p10"/>
            <p:cNvSpPr txBox="1"/>
            <p:nvPr/>
          </p:nvSpPr>
          <p:spPr>
            <a:xfrm>
              <a:off x="0" y="-114300"/>
              <a:ext cx="1920904" cy="18098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28007"/>
                </a:lnSpc>
              </a:pPr>
              <a:r>
                <a:rPr lang="en-US" sz="4594" b="1">
                  <a:solidFill>
                    <a:srgbClr val="282828"/>
                  </a:solidFill>
                  <a:latin typeface="Montserrat" pitchFamily="2" charset="77"/>
                  <a:ea typeface="Poppins"/>
                  <a:cs typeface="Poppins"/>
                  <a:sym typeface="Poppins"/>
                </a:rPr>
                <a:t>01</a:t>
              </a:r>
              <a:endParaRPr sz="1200" b="1">
                <a:latin typeface="Montserrat" pitchFamily="2" charset="77"/>
              </a:endParaRPr>
            </a:p>
          </p:txBody>
        </p:sp>
        <p:sp>
          <p:nvSpPr>
            <p:cNvPr id="126" name="Google Shape;126;p10"/>
            <p:cNvSpPr txBox="1"/>
            <p:nvPr/>
          </p:nvSpPr>
          <p:spPr>
            <a:xfrm>
              <a:off x="2413372" y="386239"/>
              <a:ext cx="4640201" cy="7357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08999"/>
                </a:lnSpc>
              </a:pPr>
              <a:r>
                <a:rPr lang="en-US" sz="2193">
                  <a:solidFill>
                    <a:srgbClr val="282828"/>
                  </a:solidFill>
                  <a:latin typeface="Google Sans Medium" panose="020B0503030502040204" pitchFamily="34" charset="0"/>
                  <a:ea typeface="Asap Medium"/>
                  <a:cs typeface="Asap Medium"/>
                  <a:sym typeface="Asap Medium"/>
                </a:rPr>
                <a:t>Khảo sát bài toán</a:t>
              </a:r>
              <a:endParaRPr sz="1200">
                <a:latin typeface="Google Sans Medium" panose="020B0503030502040204" pitchFamily="34" charset="0"/>
              </a:endParaRPr>
            </a:p>
          </p:txBody>
        </p:sp>
      </p:grpSp>
      <p:grpSp>
        <p:nvGrpSpPr>
          <p:cNvPr id="127" name="Google Shape;127;p10"/>
          <p:cNvGrpSpPr/>
          <p:nvPr/>
        </p:nvGrpSpPr>
        <p:grpSpPr>
          <a:xfrm>
            <a:off x="7387676" y="3584310"/>
            <a:ext cx="4037351" cy="904928"/>
            <a:chOff x="0" y="-114300"/>
            <a:chExt cx="8074703" cy="1809858"/>
          </a:xfrm>
        </p:grpSpPr>
        <p:sp>
          <p:nvSpPr>
            <p:cNvPr id="128" name="Google Shape;128;p10"/>
            <p:cNvSpPr txBox="1"/>
            <p:nvPr/>
          </p:nvSpPr>
          <p:spPr>
            <a:xfrm>
              <a:off x="0" y="-114300"/>
              <a:ext cx="1920900" cy="18098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28007"/>
                </a:lnSpc>
              </a:pPr>
              <a:r>
                <a:rPr lang="en-US" sz="4594" b="1">
                  <a:solidFill>
                    <a:srgbClr val="282828"/>
                  </a:solidFill>
                  <a:latin typeface="Montserrat" pitchFamily="2" charset="77"/>
                  <a:ea typeface="Poppins"/>
                  <a:cs typeface="Poppins"/>
                  <a:sym typeface="Poppins"/>
                </a:rPr>
                <a:t>02</a:t>
              </a:r>
              <a:endParaRPr sz="1200" b="1">
                <a:latin typeface="Montserrat" pitchFamily="2" charset="77"/>
              </a:endParaRPr>
            </a:p>
          </p:txBody>
        </p:sp>
        <p:sp>
          <p:nvSpPr>
            <p:cNvPr id="129" name="Google Shape;129;p10"/>
            <p:cNvSpPr txBox="1"/>
            <p:nvPr/>
          </p:nvSpPr>
          <p:spPr>
            <a:xfrm>
              <a:off x="2413372" y="337968"/>
              <a:ext cx="5661331" cy="7357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08999"/>
                </a:lnSpc>
              </a:pPr>
              <a:r>
                <a:rPr lang="en-US" sz="2193">
                  <a:solidFill>
                    <a:srgbClr val="282828"/>
                  </a:solidFill>
                  <a:latin typeface="Google Sans Medium" panose="020B0503030502040204" pitchFamily="34" charset="0"/>
                  <a:sym typeface="Asap Medium"/>
                </a:rPr>
                <a:t>Đặc tả yêu cầu</a:t>
              </a:r>
              <a:endParaRPr sz="1200">
                <a:latin typeface="Google Sans Medium" panose="020B0503030502040204" pitchFamily="34" charset="0"/>
              </a:endParaRPr>
            </a:p>
          </p:txBody>
        </p:sp>
      </p:grpSp>
      <p:grpSp>
        <p:nvGrpSpPr>
          <p:cNvPr id="130" name="Google Shape;130;p10"/>
          <p:cNvGrpSpPr/>
          <p:nvPr/>
        </p:nvGrpSpPr>
        <p:grpSpPr>
          <a:xfrm>
            <a:off x="7347347" y="4610235"/>
            <a:ext cx="3768977" cy="904928"/>
            <a:chOff x="0" y="-114300"/>
            <a:chExt cx="7537955" cy="1809856"/>
          </a:xfrm>
        </p:grpSpPr>
        <p:sp>
          <p:nvSpPr>
            <p:cNvPr id="131" name="Google Shape;131;p10"/>
            <p:cNvSpPr txBox="1"/>
            <p:nvPr/>
          </p:nvSpPr>
          <p:spPr>
            <a:xfrm>
              <a:off x="0" y="-114300"/>
              <a:ext cx="2082216" cy="18098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28007"/>
                </a:lnSpc>
              </a:pPr>
              <a:r>
                <a:rPr lang="en-US" sz="4594" b="1">
                  <a:solidFill>
                    <a:srgbClr val="282828"/>
                  </a:solidFill>
                  <a:latin typeface="Montserrat" pitchFamily="2" charset="77"/>
                  <a:ea typeface="Poppins"/>
                  <a:cs typeface="Poppins"/>
                  <a:sym typeface="Poppins"/>
                </a:rPr>
                <a:t>03</a:t>
              </a:r>
              <a:endParaRPr sz="1200" b="1">
                <a:latin typeface="Montserrat" pitchFamily="2" charset="77"/>
              </a:endParaRPr>
            </a:p>
          </p:txBody>
        </p:sp>
        <p:sp>
          <p:nvSpPr>
            <p:cNvPr id="132" name="Google Shape;132;p10"/>
            <p:cNvSpPr txBox="1"/>
            <p:nvPr/>
          </p:nvSpPr>
          <p:spPr>
            <a:xfrm>
              <a:off x="2494028" y="115366"/>
              <a:ext cx="5043927" cy="14714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08999"/>
                </a:lnSpc>
              </a:pPr>
              <a:r>
                <a:rPr lang="en-US" sz="2193">
                  <a:solidFill>
                    <a:srgbClr val="282828"/>
                  </a:solidFill>
                  <a:latin typeface="Google Sans Medium" panose="020B0503030502040204" pitchFamily="34" charset="0"/>
                  <a:ea typeface="Asap Medium"/>
                  <a:cs typeface="Asap Medium"/>
                  <a:sym typeface="Asap Medium"/>
                </a:rPr>
                <a:t>Phân tích thiết kế hệ thống</a:t>
              </a:r>
              <a:endParaRPr sz="1200">
                <a:latin typeface="Google Sans Medium" panose="020B0503030502040204" pitchFamily="34" charset="0"/>
              </a:endParaRPr>
            </a:p>
          </p:txBody>
        </p:sp>
      </p:grpSp>
      <p:sp>
        <p:nvSpPr>
          <p:cNvPr id="2" name="Google Shape;113;p9">
            <a:extLst>
              <a:ext uri="{FF2B5EF4-FFF2-40B4-BE49-F238E27FC236}">
                <a16:creationId xmlns:a16="http://schemas.microsoft.com/office/drawing/2014/main" id="{C2A422C2-799D-203F-F5BE-2D18BE766BBB}"/>
              </a:ext>
            </a:extLst>
          </p:cNvPr>
          <p:cNvSpPr txBox="1"/>
          <p:nvPr/>
        </p:nvSpPr>
        <p:spPr>
          <a:xfrm>
            <a:off x="5664077" y="770087"/>
            <a:ext cx="6227812" cy="820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5334" b="1">
                <a:solidFill>
                  <a:srgbClr val="282828"/>
                </a:solidFill>
                <a:latin typeface="Montserrat" pitchFamily="2" charset="77"/>
                <a:cs typeface="Poppins"/>
                <a:sym typeface="Poppins"/>
              </a:rPr>
              <a:t>Mục lục</a:t>
            </a:r>
            <a:endParaRPr lang="en-US" sz="5334" b="1">
              <a:latin typeface="Montserrat" pitchFamily="2" charset="7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96BA6-CC2C-BCB3-79DD-80D2EC140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0;p15">
            <a:extLst>
              <a:ext uri="{FF2B5EF4-FFF2-40B4-BE49-F238E27FC236}">
                <a16:creationId xmlns:a16="http://schemas.microsoft.com/office/drawing/2014/main" id="{FD36B944-1CC5-63D5-3C7D-FF970F2086F8}"/>
              </a:ext>
            </a:extLst>
          </p:cNvPr>
          <p:cNvSpPr txBox="1"/>
          <p:nvPr/>
        </p:nvSpPr>
        <p:spPr>
          <a:xfrm>
            <a:off x="3317568" y="205145"/>
            <a:ext cx="5556865" cy="70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8003"/>
              </a:lnSpc>
            </a:pP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Biểu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đồ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máy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trạng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thái</a:t>
            </a:r>
            <a:endParaRPr lang="en-US" sz="3600" b="1" err="1">
              <a:latin typeface="Montserrat" pitchFamily="2" charset="77"/>
            </a:endParaRPr>
          </a:p>
        </p:txBody>
      </p:sp>
      <p:pic>
        <p:nvPicPr>
          <p:cNvPr id="2" name="Picture 1" descr="A diagram of a flowchart&#10;&#10;AI-generated content may be incorrect.">
            <a:extLst>
              <a:ext uri="{FF2B5EF4-FFF2-40B4-BE49-F238E27FC236}">
                <a16:creationId xmlns:a16="http://schemas.microsoft.com/office/drawing/2014/main" id="{01D11E6B-D76D-52CB-BCB8-DAA0FAD20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7" y="2071214"/>
            <a:ext cx="5957455" cy="3015751"/>
          </a:xfrm>
          <a:prstGeom prst="rect">
            <a:avLst/>
          </a:prstGeom>
        </p:spPr>
      </p:pic>
      <p:pic>
        <p:nvPicPr>
          <p:cNvPr id="3" name="Picture 2" descr="A diagram of a flowchart&#10;&#10;AI-generated content may be incorrect.">
            <a:extLst>
              <a:ext uri="{FF2B5EF4-FFF2-40B4-BE49-F238E27FC236}">
                <a16:creationId xmlns:a16="http://schemas.microsoft.com/office/drawing/2014/main" id="{F685F2AC-9681-47DC-BA56-8317A83AF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677" y="2085783"/>
            <a:ext cx="5385376" cy="29943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C79A33-3FA7-DAE7-E8E4-A791658E8F60}"/>
              </a:ext>
            </a:extLst>
          </p:cNvPr>
          <p:cNvSpPr txBox="1"/>
          <p:nvPr/>
        </p:nvSpPr>
        <p:spPr>
          <a:xfrm>
            <a:off x="1767643" y="5175504"/>
            <a:ext cx="309950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algn="ctr"/>
            <a:r>
              <a:rPr lang="en-US" err="1">
                <a:solidFill>
                  <a:srgbClr val="19C892"/>
                </a:solidFill>
                <a:latin typeface="Google Sans Medium" panose="020B0503030502040204" pitchFamily="34" charset="0"/>
              </a:rPr>
              <a:t>Biểu</a:t>
            </a:r>
            <a:r>
              <a:rPr lang="en-US">
                <a:solidFill>
                  <a:srgbClr val="19C892"/>
                </a:solidFill>
                <a:latin typeface="Google Sans Medium" panose="020B0503030502040204" pitchFamily="34" charset="0"/>
              </a:rPr>
              <a:t> </a:t>
            </a:r>
            <a:r>
              <a:rPr lang="en-US" err="1">
                <a:solidFill>
                  <a:srgbClr val="19C892"/>
                </a:solidFill>
                <a:latin typeface="Google Sans Medium" panose="020B0503030502040204" pitchFamily="34" charset="0"/>
              </a:rPr>
              <a:t>đồ</a:t>
            </a:r>
            <a:r>
              <a:rPr lang="en-US">
                <a:solidFill>
                  <a:srgbClr val="19C892"/>
                </a:solidFill>
                <a:latin typeface="Google Sans Medium" panose="020B0503030502040204" pitchFamily="34" charset="0"/>
              </a:rPr>
              <a:t> </a:t>
            </a:r>
            <a:r>
              <a:rPr lang="en-US" err="1">
                <a:solidFill>
                  <a:srgbClr val="19C892"/>
                </a:solidFill>
                <a:latin typeface="Google Sans Medium" panose="020B0503030502040204" pitchFamily="34" charset="0"/>
              </a:rPr>
              <a:t>máy</a:t>
            </a:r>
            <a:r>
              <a:rPr lang="en-US">
                <a:solidFill>
                  <a:srgbClr val="19C892"/>
                </a:solidFill>
                <a:latin typeface="Google Sans Medium" panose="020B0503030502040204" pitchFamily="34" charset="0"/>
              </a:rPr>
              <a:t> </a:t>
            </a:r>
            <a:r>
              <a:rPr lang="en-US" err="1">
                <a:solidFill>
                  <a:srgbClr val="19C892"/>
                </a:solidFill>
                <a:latin typeface="Google Sans Medium" panose="020B0503030502040204" pitchFamily="34" charset="0"/>
              </a:rPr>
              <a:t>trạng</a:t>
            </a:r>
            <a:r>
              <a:rPr lang="en-US">
                <a:solidFill>
                  <a:srgbClr val="19C892"/>
                </a:solidFill>
                <a:latin typeface="Google Sans Medium" panose="020B0503030502040204" pitchFamily="34" charset="0"/>
              </a:rPr>
              <a:t> </a:t>
            </a:r>
            <a:r>
              <a:rPr lang="en-US" err="1">
                <a:solidFill>
                  <a:srgbClr val="19C892"/>
                </a:solidFill>
                <a:latin typeface="Google Sans Medium" panose="020B0503030502040204" pitchFamily="34" charset="0"/>
              </a:rPr>
              <a:t>thái</a:t>
            </a:r>
            <a:r>
              <a:rPr lang="en-US">
                <a:solidFill>
                  <a:srgbClr val="19C892"/>
                </a:solidFill>
                <a:latin typeface="Google Sans Medium" panose="020B0503030502040204" pitchFamily="34" charset="0"/>
              </a:rPr>
              <a:t> </a:t>
            </a:r>
            <a:r>
              <a:rPr lang="en-US" err="1">
                <a:solidFill>
                  <a:srgbClr val="19C892"/>
                </a:solidFill>
                <a:latin typeface="Google Sans Medium" panose="020B0503030502040204" pitchFamily="34" charset="0"/>
              </a:rPr>
              <a:t>cho</a:t>
            </a:r>
            <a:r>
              <a:rPr lang="en-US">
                <a:solidFill>
                  <a:srgbClr val="19C892"/>
                </a:solidFill>
                <a:latin typeface="Google Sans Medium" panose="020B0503030502040204" pitchFamily="34" charset="0"/>
              </a:rPr>
              <a:t> </a:t>
            </a:r>
            <a:r>
              <a:rPr lang="en-US" err="1">
                <a:solidFill>
                  <a:srgbClr val="19C892"/>
                </a:solidFill>
                <a:latin typeface="Google Sans Medium" panose="020B0503030502040204" pitchFamily="34" charset="0"/>
              </a:rPr>
              <a:t>đối</a:t>
            </a:r>
            <a:r>
              <a:rPr lang="en-US">
                <a:solidFill>
                  <a:srgbClr val="19C892"/>
                </a:solidFill>
                <a:latin typeface="Google Sans Medium" panose="020B0503030502040204" pitchFamily="34" charset="0"/>
              </a:rPr>
              <a:t> </a:t>
            </a:r>
            <a:r>
              <a:rPr lang="en-US" err="1">
                <a:solidFill>
                  <a:srgbClr val="19C892"/>
                </a:solidFill>
                <a:latin typeface="Google Sans Medium" panose="020B0503030502040204" pitchFamily="34" charset="0"/>
              </a:rPr>
              <a:t>tượng</a:t>
            </a:r>
            <a:r>
              <a:rPr lang="en-US">
                <a:solidFill>
                  <a:srgbClr val="19C892"/>
                </a:solidFill>
                <a:latin typeface="Google Sans Medium" panose="020B0503030502040204" pitchFamily="34" charset="0"/>
              </a:rPr>
              <a:t> </a:t>
            </a:r>
            <a:r>
              <a:rPr lang="en-US" err="1">
                <a:solidFill>
                  <a:srgbClr val="19C892"/>
                </a:solidFill>
                <a:latin typeface="Google Sans Medium" panose="020B0503030502040204" pitchFamily="34" charset="0"/>
              </a:rPr>
              <a:t>phí</a:t>
            </a:r>
            <a:r>
              <a:rPr lang="en-US">
                <a:solidFill>
                  <a:srgbClr val="19C892"/>
                </a:solidFill>
                <a:latin typeface="Google Sans Medium" panose="020B0503030502040204" pitchFamily="34" charset="0"/>
              </a:rPr>
              <a:t>/</a:t>
            </a:r>
            <a:r>
              <a:rPr lang="en-US" err="1">
                <a:solidFill>
                  <a:srgbClr val="19C892"/>
                </a:solidFill>
                <a:latin typeface="Google Sans Medium" panose="020B0503030502040204" pitchFamily="34" charset="0"/>
              </a:rPr>
              <a:t>quỹ</a:t>
            </a:r>
            <a:endParaRPr lang="en-US">
              <a:solidFill>
                <a:srgbClr val="19C892"/>
              </a:solidFill>
              <a:latin typeface="Google Sans Medium" panose="020B0503030502040204" pitchFamily="34" charset="0"/>
            </a:endParaRPr>
          </a:p>
          <a:p>
            <a:endParaRPr lang="en-US">
              <a:solidFill>
                <a:srgbClr val="19C892"/>
              </a:solidFill>
              <a:latin typeface="Google Sans Medium" panose="020B0503030502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6C8601-6B9A-931E-FFB2-48325E47C0D7}"/>
              </a:ext>
            </a:extLst>
          </p:cNvPr>
          <p:cNvSpPr txBox="1"/>
          <p:nvPr/>
        </p:nvSpPr>
        <p:spPr>
          <a:xfrm>
            <a:off x="7559614" y="5175504"/>
            <a:ext cx="309950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algn="ctr"/>
            <a:r>
              <a:rPr lang="en-US" err="1">
                <a:solidFill>
                  <a:srgbClr val="19C892"/>
                </a:solidFill>
                <a:latin typeface="Google Sans Medium" panose="020B0503030502040204" pitchFamily="34" charset="0"/>
              </a:rPr>
              <a:t>Biểu</a:t>
            </a:r>
            <a:r>
              <a:rPr lang="en-US">
                <a:solidFill>
                  <a:srgbClr val="19C892"/>
                </a:solidFill>
                <a:latin typeface="Google Sans Medium" panose="020B0503030502040204" pitchFamily="34" charset="0"/>
              </a:rPr>
              <a:t> </a:t>
            </a:r>
            <a:r>
              <a:rPr lang="en-US" err="1">
                <a:solidFill>
                  <a:srgbClr val="19C892"/>
                </a:solidFill>
                <a:latin typeface="Google Sans Medium" panose="020B0503030502040204" pitchFamily="34" charset="0"/>
              </a:rPr>
              <a:t>đồ</a:t>
            </a:r>
            <a:r>
              <a:rPr lang="en-US">
                <a:solidFill>
                  <a:srgbClr val="19C892"/>
                </a:solidFill>
                <a:latin typeface="Google Sans Medium" panose="020B0503030502040204" pitchFamily="34" charset="0"/>
              </a:rPr>
              <a:t> </a:t>
            </a:r>
            <a:r>
              <a:rPr lang="en-US" err="1">
                <a:solidFill>
                  <a:srgbClr val="19C892"/>
                </a:solidFill>
                <a:latin typeface="Google Sans Medium" panose="020B0503030502040204" pitchFamily="34" charset="0"/>
              </a:rPr>
              <a:t>máy</a:t>
            </a:r>
            <a:r>
              <a:rPr lang="en-US">
                <a:solidFill>
                  <a:srgbClr val="19C892"/>
                </a:solidFill>
                <a:latin typeface="Google Sans Medium" panose="020B0503030502040204" pitchFamily="34" charset="0"/>
              </a:rPr>
              <a:t> </a:t>
            </a:r>
            <a:r>
              <a:rPr lang="en-US" err="1">
                <a:solidFill>
                  <a:srgbClr val="19C892"/>
                </a:solidFill>
                <a:latin typeface="Google Sans Medium" panose="020B0503030502040204" pitchFamily="34" charset="0"/>
              </a:rPr>
              <a:t>trạng</a:t>
            </a:r>
            <a:r>
              <a:rPr lang="en-US">
                <a:solidFill>
                  <a:srgbClr val="19C892"/>
                </a:solidFill>
                <a:latin typeface="Google Sans Medium" panose="020B0503030502040204" pitchFamily="34" charset="0"/>
              </a:rPr>
              <a:t> </a:t>
            </a:r>
            <a:r>
              <a:rPr lang="en-US" err="1">
                <a:solidFill>
                  <a:srgbClr val="19C892"/>
                </a:solidFill>
                <a:latin typeface="Google Sans Medium" panose="020B0503030502040204" pitchFamily="34" charset="0"/>
              </a:rPr>
              <a:t>thái</a:t>
            </a:r>
            <a:r>
              <a:rPr lang="en-US">
                <a:solidFill>
                  <a:srgbClr val="19C892"/>
                </a:solidFill>
                <a:latin typeface="Google Sans Medium" panose="020B0503030502040204" pitchFamily="34" charset="0"/>
              </a:rPr>
              <a:t> </a:t>
            </a:r>
            <a:r>
              <a:rPr lang="en-US" err="1">
                <a:solidFill>
                  <a:srgbClr val="19C892"/>
                </a:solidFill>
                <a:latin typeface="Google Sans Medium" panose="020B0503030502040204" pitchFamily="34" charset="0"/>
              </a:rPr>
              <a:t>cho</a:t>
            </a:r>
            <a:r>
              <a:rPr lang="en-US">
                <a:solidFill>
                  <a:srgbClr val="19C892"/>
                </a:solidFill>
                <a:latin typeface="Google Sans Medium" panose="020B0503030502040204" pitchFamily="34" charset="0"/>
              </a:rPr>
              <a:t> </a:t>
            </a:r>
            <a:r>
              <a:rPr lang="en-US" err="1">
                <a:solidFill>
                  <a:srgbClr val="19C892"/>
                </a:solidFill>
                <a:latin typeface="Google Sans Medium" panose="020B0503030502040204" pitchFamily="34" charset="0"/>
              </a:rPr>
              <a:t>đối</a:t>
            </a:r>
            <a:r>
              <a:rPr lang="en-US">
                <a:solidFill>
                  <a:srgbClr val="19C892"/>
                </a:solidFill>
                <a:latin typeface="Google Sans Medium" panose="020B0503030502040204" pitchFamily="34" charset="0"/>
              </a:rPr>
              <a:t> </a:t>
            </a:r>
            <a:r>
              <a:rPr lang="en-US" err="1">
                <a:solidFill>
                  <a:srgbClr val="19C892"/>
                </a:solidFill>
                <a:latin typeface="Google Sans Medium" panose="020B0503030502040204" pitchFamily="34" charset="0"/>
              </a:rPr>
              <a:t>tượng</a:t>
            </a:r>
            <a:r>
              <a:rPr lang="en-US">
                <a:solidFill>
                  <a:srgbClr val="19C892"/>
                </a:solidFill>
                <a:latin typeface="Google Sans Medium" panose="020B0503030502040204" pitchFamily="34" charset="0"/>
              </a:rPr>
              <a:t> </a:t>
            </a:r>
            <a:r>
              <a:rPr lang="en-US" err="1">
                <a:solidFill>
                  <a:srgbClr val="19C892"/>
                </a:solidFill>
                <a:latin typeface="Google Sans Medium" panose="020B0503030502040204" pitchFamily="34" charset="0"/>
              </a:rPr>
              <a:t>hoá</a:t>
            </a:r>
            <a:r>
              <a:rPr lang="en-US">
                <a:solidFill>
                  <a:srgbClr val="19C892"/>
                </a:solidFill>
                <a:latin typeface="Google Sans Medium" panose="020B0503030502040204" pitchFamily="34" charset="0"/>
              </a:rPr>
              <a:t> </a:t>
            </a:r>
            <a:r>
              <a:rPr lang="en-US" err="1">
                <a:solidFill>
                  <a:srgbClr val="19C892"/>
                </a:solidFill>
                <a:latin typeface="Google Sans Medium" panose="020B0503030502040204" pitchFamily="34" charset="0"/>
              </a:rPr>
              <a:t>đơn</a:t>
            </a:r>
          </a:p>
          <a:p>
            <a:endParaRPr lang="en-US">
              <a:solidFill>
                <a:srgbClr val="19C892"/>
              </a:solidFill>
              <a:latin typeface="Google Sans Medium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2851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F21D0-4F3A-D104-717D-64F1D42A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0;p15">
            <a:extLst>
              <a:ext uri="{FF2B5EF4-FFF2-40B4-BE49-F238E27FC236}">
                <a16:creationId xmlns:a16="http://schemas.microsoft.com/office/drawing/2014/main" id="{F248B6DD-FF5E-55F3-663C-A3D67842B805}"/>
              </a:ext>
            </a:extLst>
          </p:cNvPr>
          <p:cNvSpPr txBox="1"/>
          <p:nvPr/>
        </p:nvSpPr>
        <p:spPr>
          <a:xfrm>
            <a:off x="3353590" y="208347"/>
            <a:ext cx="5500216" cy="70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8003"/>
              </a:lnSpc>
            </a:pP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Sơ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đồ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thực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thể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liên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kết</a:t>
            </a:r>
            <a:endParaRPr lang="en-US" sz="3600" b="1" err="1">
              <a:solidFill>
                <a:srgbClr val="282828"/>
              </a:solidFill>
              <a:latin typeface="Montserrat"/>
              <a:cs typeface="Poppins"/>
            </a:endParaRPr>
          </a:p>
        </p:txBody>
      </p:sp>
      <p:pic>
        <p:nvPicPr>
          <p:cNvPr id="3" name="Picture 2" descr="A diagram of a company&#10;&#10;AI-generated content may be incorrect.">
            <a:extLst>
              <a:ext uri="{FF2B5EF4-FFF2-40B4-BE49-F238E27FC236}">
                <a16:creationId xmlns:a16="http://schemas.microsoft.com/office/drawing/2014/main" id="{39C2EC89-622F-AC76-3DFA-8489C79FD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716" y="1104731"/>
            <a:ext cx="8038665" cy="519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20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BAD99-2033-B848-7CB1-707E947A7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0;p15">
            <a:extLst>
              <a:ext uri="{FF2B5EF4-FFF2-40B4-BE49-F238E27FC236}">
                <a16:creationId xmlns:a16="http://schemas.microsoft.com/office/drawing/2014/main" id="{66292C75-9BB0-CCC6-03F4-3A4891FA9F75}"/>
              </a:ext>
            </a:extLst>
          </p:cNvPr>
          <p:cNvSpPr txBox="1"/>
          <p:nvPr/>
        </p:nvSpPr>
        <p:spPr>
          <a:xfrm>
            <a:off x="2676257" y="231438"/>
            <a:ext cx="6839489" cy="70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8003"/>
              </a:lnSpc>
            </a:pP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Sơ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đồ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liên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kết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giữa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các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bảng</a:t>
            </a:r>
            <a:endParaRPr lang="en-US" sz="3600" b="1" err="1">
              <a:solidFill>
                <a:srgbClr val="282828"/>
              </a:solidFill>
              <a:latin typeface="Montserrat"/>
              <a:cs typeface="Poppins"/>
            </a:endParaRP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A146FC4-87EC-7349-8CCF-14056EF9F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702" y="1447030"/>
            <a:ext cx="7314597" cy="478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633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7934A-2849-C031-B9A5-9420FC7D8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0;p15">
            <a:extLst>
              <a:ext uri="{FF2B5EF4-FFF2-40B4-BE49-F238E27FC236}">
                <a16:creationId xmlns:a16="http://schemas.microsoft.com/office/drawing/2014/main" id="{15A427B4-FE7A-B002-6829-19F429373171}"/>
              </a:ext>
            </a:extLst>
          </p:cNvPr>
          <p:cNvSpPr txBox="1"/>
          <p:nvPr/>
        </p:nvSpPr>
        <p:spPr>
          <a:xfrm>
            <a:off x="4785227" y="246832"/>
            <a:ext cx="2867853" cy="70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8003"/>
              </a:lnSpc>
            </a:pP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Biểu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đồ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  <a:sym typeface="Poppins"/>
              </a:rPr>
              <a:t>gói</a:t>
            </a:r>
            <a:endParaRPr lang="en-US" err="1"/>
          </a:p>
        </p:txBody>
      </p:sp>
      <p:pic>
        <p:nvPicPr>
          <p:cNvPr id="3" name="Picture 2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ED3DC065-2774-557B-3A5C-36181B075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692" y="1316182"/>
            <a:ext cx="7507525" cy="515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2014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54CFF-E9F9-508B-31E5-FFC3DBF98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0;p15">
            <a:extLst>
              <a:ext uri="{FF2B5EF4-FFF2-40B4-BE49-F238E27FC236}">
                <a16:creationId xmlns:a16="http://schemas.microsoft.com/office/drawing/2014/main" id="{E4B83754-D795-ECAC-443A-0F000F7EED8E}"/>
              </a:ext>
            </a:extLst>
          </p:cNvPr>
          <p:cNvSpPr txBox="1"/>
          <p:nvPr/>
        </p:nvSpPr>
        <p:spPr>
          <a:xfrm>
            <a:off x="4046318" y="231438"/>
            <a:ext cx="4345671" cy="70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8003"/>
              </a:lnSpc>
            </a:pP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</a:rPr>
              <a:t>Thiết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</a:rPr>
              <a:t>kế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</a:rPr>
              <a:t>giao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</a:rPr>
              <a:t>diện</a:t>
            </a:r>
          </a:p>
        </p:txBody>
      </p:sp>
      <p:pic>
        <p:nvPicPr>
          <p:cNvPr id="5" name="Picture 4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462ED04C-B1F3-8D56-27A3-91F48894C4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398" t="16785" r="19320" b="10638"/>
          <a:stretch>
            <a:fillRect/>
          </a:stretch>
        </p:blipFill>
        <p:spPr>
          <a:xfrm>
            <a:off x="467763" y="2033117"/>
            <a:ext cx="5162825" cy="3182522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3BCF1BB-1930-806D-A4A1-8C6403BC3C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2" t="8308" r="1340" b="3165"/>
          <a:stretch>
            <a:fillRect/>
          </a:stretch>
        </p:blipFill>
        <p:spPr>
          <a:xfrm>
            <a:off x="5951932" y="2045010"/>
            <a:ext cx="5793428" cy="31694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CB53D-0AA9-510C-0F9A-6130D64DEF49}"/>
              </a:ext>
            </a:extLst>
          </p:cNvPr>
          <p:cNvSpPr txBox="1"/>
          <p:nvPr/>
        </p:nvSpPr>
        <p:spPr>
          <a:xfrm>
            <a:off x="2048256" y="5486400"/>
            <a:ext cx="24018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9C892"/>
                </a:solidFill>
                <a:latin typeface="Google Sans Medium" panose="020B0503030502040204" pitchFamily="34" charset="0"/>
              </a:rPr>
              <a:t>Giao </a:t>
            </a:r>
            <a:r>
              <a:rPr lang="en-US" err="1">
                <a:solidFill>
                  <a:srgbClr val="19C892"/>
                </a:solidFill>
                <a:latin typeface="Google Sans Medium" panose="020B0503030502040204" pitchFamily="34" charset="0"/>
              </a:rPr>
              <a:t>diện</a:t>
            </a:r>
            <a:r>
              <a:rPr lang="en-US">
                <a:solidFill>
                  <a:srgbClr val="19C892"/>
                </a:solidFill>
                <a:latin typeface="Google Sans Medium" panose="020B0503030502040204" pitchFamily="34" charset="0"/>
              </a:rPr>
              <a:t> </a:t>
            </a:r>
            <a:r>
              <a:rPr lang="en-US" err="1">
                <a:solidFill>
                  <a:srgbClr val="19C892"/>
                </a:solidFill>
                <a:latin typeface="Google Sans Medium" panose="020B0503030502040204" pitchFamily="34" charset="0"/>
              </a:rPr>
              <a:t>đăng</a:t>
            </a:r>
            <a:r>
              <a:rPr lang="en-US">
                <a:solidFill>
                  <a:srgbClr val="19C892"/>
                </a:solidFill>
                <a:latin typeface="Google Sans Medium" panose="020B0503030502040204" pitchFamily="34" charset="0"/>
              </a:rPr>
              <a:t> </a:t>
            </a:r>
            <a:r>
              <a:rPr lang="en-US" err="1">
                <a:solidFill>
                  <a:srgbClr val="19C892"/>
                </a:solidFill>
                <a:latin typeface="Google Sans Medium" panose="020B0503030502040204" pitchFamily="34" charset="0"/>
              </a:rPr>
              <a:t>nhập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466744-5841-7A20-B6D0-76B5EF4F964F}"/>
              </a:ext>
            </a:extLst>
          </p:cNvPr>
          <p:cNvSpPr txBox="1"/>
          <p:nvPr/>
        </p:nvSpPr>
        <p:spPr>
          <a:xfrm>
            <a:off x="8278368" y="5486400"/>
            <a:ext cx="24018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9C892"/>
                </a:solidFill>
                <a:latin typeface="Google Sans Medium" panose="020B0503030502040204" pitchFamily="34" charset="0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36081302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C3D52-D6A4-8291-780D-A7E787708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0;p15">
            <a:extLst>
              <a:ext uri="{FF2B5EF4-FFF2-40B4-BE49-F238E27FC236}">
                <a16:creationId xmlns:a16="http://schemas.microsoft.com/office/drawing/2014/main" id="{40370338-ED74-9C1D-9CDB-2BD812FABB0C}"/>
              </a:ext>
            </a:extLst>
          </p:cNvPr>
          <p:cNvSpPr txBox="1"/>
          <p:nvPr/>
        </p:nvSpPr>
        <p:spPr>
          <a:xfrm>
            <a:off x="4046318" y="231438"/>
            <a:ext cx="4345671" cy="70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8003"/>
              </a:lnSpc>
            </a:pP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</a:rPr>
              <a:t>Thiết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</a:rPr>
              <a:t>kế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</a:rPr>
              <a:t>giao</a:t>
            </a:r>
            <a:r>
              <a:rPr lang="en-US" sz="3600" b="1">
                <a:solidFill>
                  <a:srgbClr val="282828"/>
                </a:solidFill>
                <a:latin typeface="Montserrat"/>
                <a:cs typeface="Poppins"/>
              </a:rPr>
              <a:t> </a:t>
            </a:r>
            <a:r>
              <a:rPr lang="en-US" sz="3600" b="1" err="1">
                <a:solidFill>
                  <a:srgbClr val="282828"/>
                </a:solidFill>
                <a:latin typeface="Montserrat"/>
                <a:cs typeface="Poppins"/>
              </a:rPr>
              <a:t>diện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B775361-4EBA-23CE-105D-DF1F8F4352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871" r="1662" b="-205"/>
          <a:stretch>
            <a:fillRect/>
          </a:stretch>
        </p:blipFill>
        <p:spPr>
          <a:xfrm>
            <a:off x="445008" y="2220338"/>
            <a:ext cx="5204497" cy="2816369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E6EC5B4-5A9E-AF30-60B5-7AFBF90E3B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36" t="9808" r="4924" b="932"/>
          <a:stretch>
            <a:fillRect/>
          </a:stretch>
        </p:blipFill>
        <p:spPr>
          <a:xfrm>
            <a:off x="6096000" y="2221692"/>
            <a:ext cx="5674144" cy="28082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DC770E-90A6-A6F0-1883-3EF6188E8C3D}"/>
              </a:ext>
            </a:extLst>
          </p:cNvPr>
          <p:cNvSpPr txBox="1"/>
          <p:nvPr/>
        </p:nvSpPr>
        <p:spPr>
          <a:xfrm>
            <a:off x="1624184" y="5284370"/>
            <a:ext cx="35574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9C892"/>
                </a:solidFill>
                <a:latin typeface="Google Sans Medium" panose="020B0503030502040204" pitchFamily="34" charset="0"/>
              </a:rPr>
              <a:t>Giao </a:t>
            </a:r>
            <a:r>
              <a:rPr lang="en-US" err="1">
                <a:solidFill>
                  <a:srgbClr val="19C892"/>
                </a:solidFill>
                <a:latin typeface="Google Sans Medium" panose="020B0503030502040204" pitchFamily="34" charset="0"/>
              </a:rPr>
              <a:t>diện</a:t>
            </a:r>
            <a:r>
              <a:rPr lang="en-US">
                <a:solidFill>
                  <a:srgbClr val="19C892"/>
                </a:solidFill>
                <a:latin typeface="Google Sans Medium" panose="020B0503030502040204" pitchFamily="34" charset="0"/>
              </a:rPr>
              <a:t> </a:t>
            </a:r>
            <a:r>
              <a:rPr lang="en-US" err="1">
                <a:solidFill>
                  <a:srgbClr val="19C892"/>
                </a:solidFill>
                <a:latin typeface="Google Sans Medium" panose="020B0503030502040204" pitchFamily="34" charset="0"/>
              </a:rPr>
              <a:t>các</a:t>
            </a:r>
            <a:r>
              <a:rPr lang="en-US">
                <a:solidFill>
                  <a:srgbClr val="19C892"/>
                </a:solidFill>
                <a:latin typeface="Google Sans Medium" panose="020B0503030502040204" pitchFamily="34" charset="0"/>
              </a:rPr>
              <a:t> </a:t>
            </a:r>
            <a:r>
              <a:rPr lang="en-US" err="1">
                <a:solidFill>
                  <a:srgbClr val="19C892"/>
                </a:solidFill>
                <a:latin typeface="Google Sans Medium" panose="020B0503030502040204" pitchFamily="34" charset="0"/>
              </a:rPr>
              <a:t>trang</a:t>
            </a:r>
            <a:r>
              <a:rPr lang="en-US">
                <a:solidFill>
                  <a:srgbClr val="19C892"/>
                </a:solidFill>
                <a:latin typeface="Google Sans Medium" panose="020B0503030502040204" pitchFamily="34" charset="0"/>
              </a:rPr>
              <a:t> </a:t>
            </a:r>
            <a:r>
              <a:rPr lang="en-US" err="1">
                <a:solidFill>
                  <a:srgbClr val="19C892"/>
                </a:solidFill>
                <a:latin typeface="Google Sans Medium" panose="020B0503030502040204" pitchFamily="34" charset="0"/>
              </a:rPr>
              <a:t>chức</a:t>
            </a:r>
            <a:r>
              <a:rPr lang="en-US">
                <a:solidFill>
                  <a:srgbClr val="19C892"/>
                </a:solidFill>
                <a:latin typeface="Google Sans Medium" panose="020B0503030502040204" pitchFamily="34" charset="0"/>
              </a:rPr>
              <a:t> </a:t>
            </a:r>
            <a:r>
              <a:rPr lang="en-US" err="1">
                <a:solidFill>
                  <a:srgbClr val="19C892"/>
                </a:solidFill>
                <a:latin typeface="Google Sans Medium" panose="020B0503030502040204" pitchFamily="34" charset="0"/>
              </a:rPr>
              <a:t>năng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B9A9B4-1E5B-FFD8-FB28-8B92E263DDD1}"/>
              </a:ext>
            </a:extLst>
          </p:cNvPr>
          <p:cNvSpPr txBox="1"/>
          <p:nvPr/>
        </p:nvSpPr>
        <p:spPr>
          <a:xfrm>
            <a:off x="7567783" y="5284370"/>
            <a:ext cx="32552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9C892"/>
                </a:solidFill>
                <a:latin typeface="Google Sans Medium" panose="020B0503030502040204" pitchFamily="34" charset="0"/>
              </a:rPr>
              <a:t>Giao diện </a:t>
            </a:r>
            <a:r>
              <a:rPr lang="en-US" err="1">
                <a:solidFill>
                  <a:srgbClr val="19C892"/>
                </a:solidFill>
                <a:latin typeface="Google Sans Medium" panose="020B0503030502040204" pitchFamily="34" charset="0"/>
              </a:rPr>
              <a:t>danh</a:t>
            </a:r>
            <a:r>
              <a:rPr lang="en-US">
                <a:solidFill>
                  <a:srgbClr val="19C892"/>
                </a:solidFill>
                <a:latin typeface="Google Sans Medium" panose="020B0503030502040204" pitchFamily="34" charset="0"/>
              </a:rPr>
              <a:t> </a:t>
            </a:r>
            <a:r>
              <a:rPr lang="en-US" err="1">
                <a:solidFill>
                  <a:srgbClr val="19C892"/>
                </a:solidFill>
                <a:latin typeface="Google Sans Medium" panose="020B0503030502040204" pitchFamily="34" charset="0"/>
              </a:rPr>
              <a:t>sách</a:t>
            </a:r>
            <a:r>
              <a:rPr lang="en-US">
                <a:solidFill>
                  <a:srgbClr val="19C892"/>
                </a:solidFill>
                <a:latin typeface="Google Sans Medium" panose="020B0503030502040204" pitchFamily="34" charset="0"/>
              </a:rPr>
              <a:t> </a:t>
            </a:r>
            <a:r>
              <a:rPr lang="en-US" err="1">
                <a:solidFill>
                  <a:srgbClr val="19C892"/>
                </a:solidFill>
                <a:latin typeface="Google Sans Medium" panose="020B0503030502040204" pitchFamily="34" charset="0"/>
              </a:rPr>
              <a:t>hoá</a:t>
            </a:r>
            <a:r>
              <a:rPr lang="en-US">
                <a:solidFill>
                  <a:srgbClr val="19C892"/>
                </a:solidFill>
                <a:latin typeface="Google Sans Medium" panose="020B0503030502040204" pitchFamily="34" charset="0"/>
              </a:rPr>
              <a:t> </a:t>
            </a:r>
            <a:r>
              <a:rPr lang="en-US" err="1">
                <a:solidFill>
                  <a:srgbClr val="19C892"/>
                </a:solidFill>
                <a:latin typeface="Google Sans Medium" panose="020B0503030502040204" pitchFamily="34" charset="0"/>
              </a:rPr>
              <a:t>đơn</a:t>
            </a:r>
          </a:p>
        </p:txBody>
      </p:sp>
    </p:spTree>
    <p:extLst>
      <p:ext uri="{BB962C8B-B14F-4D97-AF65-F5344CB8AC3E}">
        <p14:creationId xmlns:p14="http://schemas.microsoft.com/office/powerpoint/2010/main" val="1692348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300" y="3734203"/>
            <a:ext cx="3114301" cy="1692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7"/>
          <p:cNvPicPr preferRelativeResize="0"/>
          <p:nvPr/>
        </p:nvPicPr>
        <p:blipFill rotWithShape="1">
          <a:blip r:embed="rId4">
            <a:alphaModFix/>
          </a:blip>
          <a:srcRect b="22988"/>
          <a:stretch/>
        </p:blipFill>
        <p:spPr>
          <a:xfrm>
            <a:off x="5789376" y="1837509"/>
            <a:ext cx="6338208" cy="50204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8" name="Google Shape;238;p17"/>
          <p:cNvGrpSpPr/>
          <p:nvPr/>
        </p:nvGrpSpPr>
        <p:grpSpPr>
          <a:xfrm>
            <a:off x="596293" y="1984936"/>
            <a:ext cx="8051417" cy="495640"/>
            <a:chOff x="0" y="-9525"/>
            <a:chExt cx="6756486" cy="415925"/>
          </a:xfrm>
        </p:grpSpPr>
        <p:sp>
          <p:nvSpPr>
            <p:cNvPr id="239" name="Google Shape;239;p17"/>
            <p:cNvSpPr/>
            <p:nvPr/>
          </p:nvSpPr>
          <p:spPr>
            <a:xfrm>
              <a:off x="0" y="0"/>
              <a:ext cx="6756485" cy="406400"/>
            </a:xfrm>
            <a:custGeom>
              <a:avLst/>
              <a:gdLst/>
              <a:ahLst/>
              <a:cxnLst/>
              <a:rect l="l" t="t" r="r" b="b"/>
              <a:pathLst>
                <a:path w="6756485" h="406400" extrusionOk="0">
                  <a:moveTo>
                    <a:pt x="6553285" y="0"/>
                  </a:moveTo>
                  <a:cubicBezTo>
                    <a:pt x="6665510" y="0"/>
                    <a:pt x="6756485" y="90976"/>
                    <a:pt x="6756485" y="203200"/>
                  </a:cubicBezTo>
                  <a:cubicBezTo>
                    <a:pt x="6756485" y="315424"/>
                    <a:pt x="6665510" y="406400"/>
                    <a:pt x="65532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1C892"/>
            </a:solidFill>
            <a:ln w="38100" cap="sq" cmpd="sng">
              <a:solidFill>
                <a:srgbClr val="282828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240" name="Google Shape;240;p17"/>
            <p:cNvSpPr txBox="1"/>
            <p:nvPr/>
          </p:nvSpPr>
          <p:spPr>
            <a:xfrm>
              <a:off x="0" y="-9525"/>
              <a:ext cx="6756486" cy="415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22008"/>
                </a:lnSpc>
              </a:pPr>
              <a:endParaRPr sz="1200"/>
            </a:p>
          </p:txBody>
        </p:sp>
      </p:grpSp>
      <p:sp>
        <p:nvSpPr>
          <p:cNvPr id="2" name="Google Shape;210;p15">
            <a:extLst>
              <a:ext uri="{FF2B5EF4-FFF2-40B4-BE49-F238E27FC236}">
                <a16:creationId xmlns:a16="http://schemas.microsoft.com/office/drawing/2014/main" id="{517F2F87-B462-4F98-DBBB-1FFE56A1D2B5}"/>
              </a:ext>
            </a:extLst>
          </p:cNvPr>
          <p:cNvSpPr txBox="1"/>
          <p:nvPr/>
        </p:nvSpPr>
        <p:spPr>
          <a:xfrm>
            <a:off x="596293" y="797752"/>
            <a:ext cx="8380813" cy="1063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8003"/>
              </a:lnSpc>
            </a:pPr>
            <a:r>
              <a:rPr lang="en-US" sz="5400" b="1" err="1">
                <a:solidFill>
                  <a:srgbClr val="282828"/>
                </a:solidFill>
                <a:latin typeface="Montserrat"/>
                <a:cs typeface="Poppins"/>
              </a:rPr>
              <a:t>Thank you for listening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1"/>
          <p:cNvGrpSpPr/>
          <p:nvPr/>
        </p:nvGrpSpPr>
        <p:grpSpPr>
          <a:xfrm>
            <a:off x="3802333" y="2290000"/>
            <a:ext cx="8553684" cy="2791924"/>
            <a:chOff x="0" y="-9525"/>
            <a:chExt cx="3479276" cy="1102975"/>
          </a:xfrm>
        </p:grpSpPr>
        <p:sp>
          <p:nvSpPr>
            <p:cNvPr id="141" name="Google Shape;141;p11"/>
            <p:cNvSpPr/>
            <p:nvPr/>
          </p:nvSpPr>
          <p:spPr>
            <a:xfrm>
              <a:off x="0" y="0"/>
              <a:ext cx="3479276" cy="1093450"/>
            </a:xfrm>
            <a:custGeom>
              <a:avLst/>
              <a:gdLst/>
              <a:ahLst/>
              <a:cxnLst/>
              <a:rect l="l" t="t" r="r" b="b"/>
              <a:pathLst>
                <a:path w="3479276" h="1093450" extrusionOk="0">
                  <a:moveTo>
                    <a:pt x="16995" y="0"/>
                  </a:moveTo>
                  <a:lnTo>
                    <a:pt x="3462280" y="0"/>
                  </a:lnTo>
                  <a:cubicBezTo>
                    <a:pt x="3471666" y="0"/>
                    <a:pt x="3479276" y="7609"/>
                    <a:pt x="3479276" y="16995"/>
                  </a:cubicBezTo>
                  <a:lnTo>
                    <a:pt x="3479276" y="1076455"/>
                  </a:lnTo>
                  <a:cubicBezTo>
                    <a:pt x="3479276" y="1085841"/>
                    <a:pt x="3471666" y="1093450"/>
                    <a:pt x="3462280" y="1093450"/>
                  </a:cubicBezTo>
                  <a:lnTo>
                    <a:pt x="16995" y="1093450"/>
                  </a:lnTo>
                  <a:cubicBezTo>
                    <a:pt x="7609" y="1093450"/>
                    <a:pt x="0" y="1085841"/>
                    <a:pt x="0" y="1076455"/>
                  </a:cubicBezTo>
                  <a:lnTo>
                    <a:pt x="0" y="16995"/>
                  </a:lnTo>
                  <a:cubicBezTo>
                    <a:pt x="0" y="7609"/>
                    <a:pt x="7609" y="0"/>
                    <a:pt x="16995" y="0"/>
                  </a:cubicBezTo>
                  <a:close/>
                </a:path>
              </a:pathLst>
            </a:custGeom>
            <a:solidFill>
              <a:srgbClr val="01C892"/>
            </a:solidFill>
            <a:ln w="38100" cap="rnd" cmpd="sng">
              <a:solidFill>
                <a:srgbClr val="28282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42" name="Google Shape;142;p11"/>
            <p:cNvSpPr txBox="1"/>
            <p:nvPr/>
          </p:nvSpPr>
          <p:spPr>
            <a:xfrm>
              <a:off x="0" y="-9525"/>
              <a:ext cx="3479276" cy="1102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355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11"/>
          <p:cNvSpPr/>
          <p:nvPr/>
        </p:nvSpPr>
        <p:spPr>
          <a:xfrm>
            <a:off x="-1724892" y="1532811"/>
            <a:ext cx="8995339" cy="8995339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ACB65"/>
          </a:solidFill>
          <a:ln w="38100" cap="sq" cmpd="sng">
            <a:solidFill>
              <a:srgbClr val="2828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/>
          </a:p>
        </p:txBody>
      </p:sp>
      <p:sp>
        <p:nvSpPr>
          <p:cNvPr id="144" name="Google Shape;144;p11"/>
          <p:cNvSpPr txBox="1"/>
          <p:nvPr/>
        </p:nvSpPr>
        <p:spPr>
          <a:xfrm>
            <a:off x="8431613" y="98056"/>
            <a:ext cx="3074587" cy="2461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28001"/>
              </a:lnSpc>
            </a:pPr>
            <a:r>
              <a:rPr lang="en-US" sz="12495" b="1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1200"/>
          </a:p>
        </p:txBody>
      </p:sp>
      <p:sp>
        <p:nvSpPr>
          <p:cNvPr id="145" name="Google Shape;145;p11"/>
          <p:cNvSpPr txBox="1"/>
          <p:nvPr/>
        </p:nvSpPr>
        <p:spPr>
          <a:xfrm>
            <a:off x="7452501" y="2869630"/>
            <a:ext cx="4053699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/>
            <a:r>
              <a:rPr lang="en-US" sz="5200" b="1">
                <a:solidFill>
                  <a:srgbClr val="282828"/>
                </a:solidFill>
                <a:latin typeface="Montserrat" pitchFamily="2" charset="77"/>
                <a:ea typeface="Poppins"/>
                <a:cs typeface="Poppins"/>
                <a:sym typeface="Poppins"/>
              </a:rPr>
              <a:t>Khảo sát bài toán</a:t>
            </a:r>
            <a:endParaRPr sz="1200" b="1">
              <a:latin typeface="Montserrat" pitchFamily="2" charset="77"/>
            </a:endParaRPr>
          </a:p>
        </p:txBody>
      </p:sp>
      <p:pic>
        <p:nvPicPr>
          <p:cNvPr id="146" name="Google Shape;14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45500" y="909652"/>
            <a:ext cx="8313234" cy="7120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"/>
          <p:cNvSpPr txBox="1"/>
          <p:nvPr/>
        </p:nvSpPr>
        <p:spPr>
          <a:xfrm>
            <a:off x="694879" y="539751"/>
            <a:ext cx="5567247" cy="1050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8003"/>
              </a:lnSpc>
            </a:pPr>
            <a:r>
              <a:rPr lang="en-US" sz="5334" b="1">
                <a:solidFill>
                  <a:srgbClr val="282828"/>
                </a:solidFill>
                <a:latin typeface="Montserrat" pitchFamily="2" charset="77"/>
                <a:ea typeface="Poppins"/>
                <a:cs typeface="Poppins"/>
                <a:sym typeface="Poppins"/>
              </a:rPr>
              <a:t>Mô tả yêu cầu</a:t>
            </a:r>
            <a:endParaRPr sz="5334" b="1">
              <a:latin typeface="Montserrat" pitchFamily="2" charset="77"/>
            </a:endParaRPr>
          </a:p>
        </p:txBody>
      </p:sp>
      <p:sp>
        <p:nvSpPr>
          <p:cNvPr id="159" name="Google Shape;159;p12"/>
          <p:cNvSpPr txBox="1"/>
          <p:nvPr/>
        </p:nvSpPr>
        <p:spPr>
          <a:xfrm>
            <a:off x="694879" y="1792324"/>
            <a:ext cx="4294463" cy="92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533" b="1">
                <a:solidFill>
                  <a:srgbClr val="282828"/>
                </a:solidFill>
                <a:highlight>
                  <a:srgbClr val="19C892"/>
                </a:highlight>
                <a:latin typeface="Google Sans Medium" panose="020B0503030502040204" pitchFamily="34" charset="0"/>
                <a:ea typeface="Asap"/>
                <a:cs typeface="Asap"/>
                <a:sym typeface="Asap"/>
              </a:rPr>
              <a:t>Chung cư Victoria</a:t>
            </a:r>
            <a:r>
              <a:rPr lang="en-US" sz="1533" b="1">
                <a:solidFill>
                  <a:srgbClr val="282828"/>
                </a:solidFill>
                <a:latin typeface="Google Sans Medium" panose="020B0503030502040204" pitchFamily="34" charset="0"/>
                <a:ea typeface="Asap"/>
                <a:cs typeface="Asap"/>
                <a:sym typeface="Asap"/>
              </a:rPr>
              <a:t> </a:t>
            </a:r>
            <a:r>
              <a:rPr lang="en-US" sz="1533">
                <a:solidFill>
                  <a:srgbClr val="282828"/>
                </a:solidFill>
                <a:latin typeface="Google Sans" panose="020B0503030502040204" pitchFamily="34" charset="0"/>
                <a:ea typeface="Asap"/>
                <a:cs typeface="Asap"/>
                <a:sym typeface="Asap"/>
              </a:rPr>
              <a:t>gồm 30 tầng, đang quản lý phí dịch vụ, phí quản lí, quỹ đóng góp, phí gửi xe, điện nước, internet bằng phương pháp thủ công.</a:t>
            </a:r>
            <a:endParaRPr sz="1200">
              <a:latin typeface="Google Sans" panose="020B0503030502040204" pitchFamily="34" charset="0"/>
            </a:endParaRPr>
          </a:p>
        </p:txBody>
      </p:sp>
      <p:pic>
        <p:nvPicPr>
          <p:cNvPr id="6" name="Picture 5" descr="A group of people in windows&#10;&#10;Description automatically generated">
            <a:extLst>
              <a:ext uri="{FF2B5EF4-FFF2-40B4-BE49-F238E27FC236}">
                <a16:creationId xmlns:a16="http://schemas.microsoft.com/office/drawing/2014/main" id="{7DE20938-5741-8710-F0F6-572C14B884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310" y="3134031"/>
            <a:ext cx="5181600" cy="34544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6136F40-61C0-64B5-15AA-F2FD3A1FCBE6}"/>
              </a:ext>
            </a:extLst>
          </p:cNvPr>
          <p:cNvGrpSpPr/>
          <p:nvPr/>
        </p:nvGrpSpPr>
        <p:grpSpPr>
          <a:xfrm>
            <a:off x="6253048" y="1865919"/>
            <a:ext cx="4651717" cy="864139"/>
            <a:chOff x="9379571" y="2798878"/>
            <a:chExt cx="6977575" cy="1296208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BE7ECCD3-36D6-BC90-2E46-F039A9647E56}"/>
                </a:ext>
              </a:extLst>
            </p:cNvPr>
            <p:cNvSpPr/>
            <p:nvPr/>
          </p:nvSpPr>
          <p:spPr>
            <a:xfrm>
              <a:off x="9379571" y="2798878"/>
              <a:ext cx="6977575" cy="1269985"/>
            </a:xfrm>
            <a:prstGeom prst="roundRect">
              <a:avLst/>
            </a:prstGeom>
            <a:solidFill>
              <a:srgbClr val="FACB65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Google Shape;154;p12"/>
            <p:cNvSpPr txBox="1"/>
            <p:nvPr/>
          </p:nvSpPr>
          <p:spPr>
            <a:xfrm>
              <a:off x="12069380" y="3371042"/>
              <a:ext cx="1597956" cy="724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68025"/>
                </a:lnSpc>
              </a:pPr>
              <a:r>
                <a:rPr lang="en-US" sz="1867">
                  <a:solidFill>
                    <a:srgbClr val="282828"/>
                  </a:solidFill>
                  <a:latin typeface="Google Sans Medium" panose="020B0503030502040204" pitchFamily="34" charset="0"/>
                  <a:ea typeface="Asap SemiBold"/>
                  <a:cs typeface="Asap SemiBold"/>
                  <a:sym typeface="Asap SemiBold"/>
                </a:rPr>
                <a:t>Vấn đề</a:t>
              </a:r>
              <a:endParaRPr sz="1067">
                <a:latin typeface="Google Sans Medium" panose="020B0503030502040204" pitchFamily="34" charset="0"/>
              </a:endParaRPr>
            </a:p>
          </p:txBody>
        </p:sp>
        <p:sp>
          <p:nvSpPr>
            <p:cNvPr id="8" name="Google Shape;159;p12">
              <a:extLst>
                <a:ext uri="{FF2B5EF4-FFF2-40B4-BE49-F238E27FC236}">
                  <a16:creationId xmlns:a16="http://schemas.microsoft.com/office/drawing/2014/main" id="{5A9A133E-61EF-5E52-2A8B-F22D55833F2D}"/>
                </a:ext>
              </a:extLst>
            </p:cNvPr>
            <p:cNvSpPr txBox="1"/>
            <p:nvPr/>
          </p:nvSpPr>
          <p:spPr>
            <a:xfrm>
              <a:off x="9647511" y="2931398"/>
              <a:ext cx="6441694" cy="4600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sz="1533">
                  <a:solidFill>
                    <a:srgbClr val="282828"/>
                  </a:solidFill>
                  <a:latin typeface="Google Sans" panose="020B0503030502040204" pitchFamily="34" charset="0"/>
                  <a:sym typeface="Asap"/>
                </a:rPr>
                <a:t>Hiệu quả quản lý thấp, khó kiểm soát và thống kê</a:t>
              </a:r>
              <a:endParaRPr sz="1200">
                <a:latin typeface="Google Sans" panose="020B050303050204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2405E1D-BFF2-CC67-870F-2AA84DC566CB}"/>
              </a:ext>
            </a:extLst>
          </p:cNvPr>
          <p:cNvGrpSpPr/>
          <p:nvPr/>
        </p:nvGrpSpPr>
        <p:grpSpPr>
          <a:xfrm>
            <a:off x="6253047" y="3134031"/>
            <a:ext cx="4651717" cy="1341073"/>
            <a:chOff x="9379571" y="7202658"/>
            <a:chExt cx="6977575" cy="201160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8FEE800-514A-41A0-657A-57CB6151B256}"/>
                </a:ext>
              </a:extLst>
            </p:cNvPr>
            <p:cNvSpPr/>
            <p:nvPr/>
          </p:nvSpPr>
          <p:spPr>
            <a:xfrm>
              <a:off x="9379571" y="7202658"/>
              <a:ext cx="6977575" cy="2011609"/>
            </a:xfrm>
            <a:prstGeom prst="roundRect">
              <a:avLst/>
            </a:prstGeom>
            <a:solidFill>
              <a:srgbClr val="19C892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EF50DA9-8A45-D40C-CBCA-D2664AC5F2DD}"/>
                </a:ext>
              </a:extLst>
            </p:cNvPr>
            <p:cNvGrpSpPr/>
            <p:nvPr/>
          </p:nvGrpSpPr>
          <p:grpSpPr>
            <a:xfrm>
              <a:off x="9647511" y="7521697"/>
              <a:ext cx="6441694" cy="1601378"/>
              <a:chOff x="9647512" y="7521697"/>
              <a:chExt cx="6441694" cy="1601378"/>
            </a:xfrm>
          </p:grpSpPr>
          <p:sp>
            <p:nvSpPr>
              <p:cNvPr id="158" name="Google Shape;158;p12"/>
              <p:cNvSpPr txBox="1"/>
              <p:nvPr/>
            </p:nvSpPr>
            <p:spPr>
              <a:xfrm>
                <a:off x="11957189" y="8399031"/>
                <a:ext cx="1822339" cy="7240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algn="ctr">
                  <a:lnSpc>
                    <a:spcPct val="168025"/>
                  </a:lnSpc>
                </a:pPr>
                <a:r>
                  <a:rPr lang="en-US" sz="1867">
                    <a:latin typeface="Google Sans Medium" panose="020B0503030502040204" pitchFamily="34" charset="0"/>
                  </a:rPr>
                  <a:t>Giái pháp</a:t>
                </a:r>
                <a:endParaRPr sz="1867">
                  <a:latin typeface="Google Sans Medium" panose="020B0503030502040204" pitchFamily="34" charset="0"/>
                </a:endParaRPr>
              </a:p>
            </p:txBody>
          </p:sp>
          <p:sp>
            <p:nvSpPr>
              <p:cNvPr id="11" name="Google Shape;159;p12">
                <a:extLst>
                  <a:ext uri="{FF2B5EF4-FFF2-40B4-BE49-F238E27FC236}">
                    <a16:creationId xmlns:a16="http://schemas.microsoft.com/office/drawing/2014/main" id="{496BFF6F-D9DA-6E77-06E9-15A50711A4F3}"/>
                  </a:ext>
                </a:extLst>
              </p:cNvPr>
              <p:cNvSpPr txBox="1"/>
              <p:nvPr/>
            </p:nvSpPr>
            <p:spPr>
              <a:xfrm>
                <a:off x="9647512" y="7521697"/>
                <a:ext cx="6441694" cy="9200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en-US" sz="1533">
                    <a:solidFill>
                      <a:srgbClr val="282828"/>
                    </a:solidFill>
                    <a:latin typeface="Google Sans" panose="020B0503030502040204" pitchFamily="34" charset="0"/>
                    <a:sym typeface="Asap"/>
                  </a:rPr>
                  <a:t>Xây dựng </a:t>
                </a:r>
                <a:r>
                  <a:rPr lang="en-US" sz="1533" b="1">
                    <a:solidFill>
                      <a:srgbClr val="282828"/>
                    </a:solidFill>
                    <a:latin typeface="Google Sans Medium" panose="020B0503030502040204" pitchFamily="34" charset="0"/>
                    <a:sym typeface="Asap"/>
                  </a:rPr>
                  <a:t>HustCity</a:t>
                </a:r>
                <a:r>
                  <a:rPr lang="en-US" sz="1533">
                    <a:solidFill>
                      <a:srgbClr val="282828"/>
                    </a:solidFill>
                    <a:latin typeface="Google Sans" panose="020B0503030502040204" pitchFamily="34" charset="0"/>
                    <a:sym typeface="Asap"/>
                  </a:rPr>
                  <a:t> để hỗ trợ Ban quản trị giải quyết những vấn đề trên</a:t>
                </a:r>
                <a:endParaRPr sz="1200">
                  <a:latin typeface="Google Sans" panose="020B0503030502040204" pitchFamily="34" charset="0"/>
                </a:endParaRPr>
              </a:p>
            </p:txBody>
          </p:sp>
        </p:grpSp>
      </p:grpSp>
      <p:pic>
        <p:nvPicPr>
          <p:cNvPr id="16" name="Google Shape;212;p15">
            <a:extLst>
              <a:ext uri="{FF2B5EF4-FFF2-40B4-BE49-F238E27FC236}">
                <a16:creationId xmlns:a16="http://schemas.microsoft.com/office/drawing/2014/main" id="{B9F7A969-5924-22FA-E400-9B57D6F65FE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11590" r="52749"/>
          <a:stretch/>
        </p:blipFill>
        <p:spPr>
          <a:xfrm>
            <a:off x="10541391" y="0"/>
            <a:ext cx="1650609" cy="3279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3"/>
          <p:cNvGrpSpPr/>
          <p:nvPr/>
        </p:nvGrpSpPr>
        <p:grpSpPr>
          <a:xfrm>
            <a:off x="8181888" y="1924156"/>
            <a:ext cx="3041476" cy="4062122"/>
            <a:chOff x="0" y="-9525"/>
            <a:chExt cx="1201571" cy="1604789"/>
          </a:xfrm>
        </p:grpSpPr>
        <p:sp>
          <p:nvSpPr>
            <p:cNvPr id="165" name="Google Shape;165;p13"/>
            <p:cNvSpPr/>
            <p:nvPr/>
          </p:nvSpPr>
          <p:spPr>
            <a:xfrm>
              <a:off x="0" y="0"/>
              <a:ext cx="1201571" cy="1595264"/>
            </a:xfrm>
            <a:custGeom>
              <a:avLst/>
              <a:gdLst/>
              <a:ahLst/>
              <a:cxnLst/>
              <a:rect l="l" t="t" r="r" b="b"/>
              <a:pathLst>
                <a:path w="1201571" h="1595264" extrusionOk="0">
                  <a:moveTo>
                    <a:pt x="86545" y="0"/>
                  </a:moveTo>
                  <a:lnTo>
                    <a:pt x="1115026" y="0"/>
                  </a:lnTo>
                  <a:cubicBezTo>
                    <a:pt x="1162823" y="0"/>
                    <a:pt x="1201571" y="38748"/>
                    <a:pt x="1201571" y="86545"/>
                  </a:cubicBezTo>
                  <a:lnTo>
                    <a:pt x="1201571" y="1508719"/>
                  </a:lnTo>
                  <a:cubicBezTo>
                    <a:pt x="1201571" y="1556516"/>
                    <a:pt x="1162823" y="1595264"/>
                    <a:pt x="1115026" y="1595264"/>
                  </a:cubicBezTo>
                  <a:lnTo>
                    <a:pt x="86545" y="1595264"/>
                  </a:lnTo>
                  <a:cubicBezTo>
                    <a:pt x="38748" y="1595264"/>
                    <a:pt x="0" y="1556516"/>
                    <a:pt x="0" y="1508719"/>
                  </a:cubicBezTo>
                  <a:lnTo>
                    <a:pt x="0" y="86545"/>
                  </a:lnTo>
                  <a:cubicBezTo>
                    <a:pt x="0" y="38748"/>
                    <a:pt x="38748" y="0"/>
                    <a:pt x="8654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66" name="Google Shape;166;p13"/>
            <p:cNvSpPr txBox="1"/>
            <p:nvPr/>
          </p:nvSpPr>
          <p:spPr>
            <a:xfrm>
              <a:off x="0" y="-9525"/>
              <a:ext cx="1201571" cy="16047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355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7" name="Google Shape;167;p13"/>
          <p:cNvSpPr/>
          <p:nvPr/>
        </p:nvSpPr>
        <p:spPr>
          <a:xfrm>
            <a:off x="8913248" y="2341003"/>
            <a:ext cx="1578757" cy="1578757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lnTo>
                  <a:pt x="406400" y="0"/>
                </a:lnTo>
                <a:close/>
              </a:path>
            </a:pathLst>
          </a:custGeom>
          <a:solidFill>
            <a:srgbClr val="01C892"/>
          </a:solidFill>
          <a:ln w="38100" cap="sq" cmpd="sng">
            <a:solidFill>
              <a:srgbClr val="2828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/>
          </a:p>
        </p:txBody>
      </p:sp>
      <p:pic>
        <p:nvPicPr>
          <p:cNvPr id="168" name="Google Shape;1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5268" y="2770294"/>
            <a:ext cx="758300" cy="7330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" name="Google Shape;169;p13"/>
          <p:cNvGrpSpPr/>
          <p:nvPr/>
        </p:nvGrpSpPr>
        <p:grpSpPr>
          <a:xfrm>
            <a:off x="4575262" y="1924156"/>
            <a:ext cx="3041476" cy="4062122"/>
            <a:chOff x="0" y="-9525"/>
            <a:chExt cx="1201571" cy="1604789"/>
          </a:xfrm>
        </p:grpSpPr>
        <p:sp>
          <p:nvSpPr>
            <p:cNvPr id="170" name="Google Shape;170;p13"/>
            <p:cNvSpPr/>
            <p:nvPr/>
          </p:nvSpPr>
          <p:spPr>
            <a:xfrm>
              <a:off x="0" y="0"/>
              <a:ext cx="1201571" cy="1595264"/>
            </a:xfrm>
            <a:custGeom>
              <a:avLst/>
              <a:gdLst/>
              <a:ahLst/>
              <a:cxnLst/>
              <a:rect l="l" t="t" r="r" b="b"/>
              <a:pathLst>
                <a:path w="1201571" h="1595264" extrusionOk="0">
                  <a:moveTo>
                    <a:pt x="86545" y="0"/>
                  </a:moveTo>
                  <a:lnTo>
                    <a:pt x="1115026" y="0"/>
                  </a:lnTo>
                  <a:cubicBezTo>
                    <a:pt x="1162823" y="0"/>
                    <a:pt x="1201571" y="38748"/>
                    <a:pt x="1201571" y="86545"/>
                  </a:cubicBezTo>
                  <a:lnTo>
                    <a:pt x="1201571" y="1508719"/>
                  </a:lnTo>
                  <a:cubicBezTo>
                    <a:pt x="1201571" y="1556516"/>
                    <a:pt x="1162823" y="1595264"/>
                    <a:pt x="1115026" y="1595264"/>
                  </a:cubicBezTo>
                  <a:lnTo>
                    <a:pt x="86545" y="1595264"/>
                  </a:lnTo>
                  <a:cubicBezTo>
                    <a:pt x="38748" y="1595264"/>
                    <a:pt x="0" y="1556516"/>
                    <a:pt x="0" y="1508719"/>
                  </a:cubicBezTo>
                  <a:lnTo>
                    <a:pt x="0" y="86545"/>
                  </a:lnTo>
                  <a:cubicBezTo>
                    <a:pt x="0" y="38748"/>
                    <a:pt x="38748" y="0"/>
                    <a:pt x="8654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71" name="Google Shape;171;p13"/>
            <p:cNvSpPr txBox="1"/>
            <p:nvPr/>
          </p:nvSpPr>
          <p:spPr>
            <a:xfrm>
              <a:off x="0" y="-9525"/>
              <a:ext cx="1201571" cy="16047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355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13"/>
          <p:cNvSpPr/>
          <p:nvPr/>
        </p:nvSpPr>
        <p:spPr>
          <a:xfrm>
            <a:off x="5306622" y="2341003"/>
            <a:ext cx="1578757" cy="1578757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lnTo>
                  <a:pt x="406400" y="0"/>
                </a:lnTo>
                <a:close/>
              </a:path>
            </a:pathLst>
          </a:custGeom>
          <a:solidFill>
            <a:srgbClr val="FFFFFF"/>
          </a:solidFill>
          <a:ln w="38100" cap="sq" cmpd="sng">
            <a:solidFill>
              <a:srgbClr val="2828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/>
          </a:p>
        </p:txBody>
      </p:sp>
      <p:pic>
        <p:nvPicPr>
          <p:cNvPr id="173" name="Google Shape;17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6185" y="2674479"/>
            <a:ext cx="758300" cy="8288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13"/>
          <p:cNvGrpSpPr/>
          <p:nvPr/>
        </p:nvGrpSpPr>
        <p:grpSpPr>
          <a:xfrm>
            <a:off x="967281" y="1924156"/>
            <a:ext cx="3041476" cy="4062122"/>
            <a:chOff x="0" y="-9525"/>
            <a:chExt cx="1201571" cy="1604789"/>
          </a:xfrm>
        </p:grpSpPr>
        <p:sp>
          <p:nvSpPr>
            <p:cNvPr id="175" name="Google Shape;175;p13"/>
            <p:cNvSpPr/>
            <p:nvPr/>
          </p:nvSpPr>
          <p:spPr>
            <a:xfrm>
              <a:off x="0" y="0"/>
              <a:ext cx="1201571" cy="1595264"/>
            </a:xfrm>
            <a:custGeom>
              <a:avLst/>
              <a:gdLst/>
              <a:ahLst/>
              <a:cxnLst/>
              <a:rect l="l" t="t" r="r" b="b"/>
              <a:pathLst>
                <a:path w="1201571" h="1595264" extrusionOk="0">
                  <a:moveTo>
                    <a:pt x="86545" y="0"/>
                  </a:moveTo>
                  <a:lnTo>
                    <a:pt x="1115026" y="0"/>
                  </a:lnTo>
                  <a:cubicBezTo>
                    <a:pt x="1162823" y="0"/>
                    <a:pt x="1201571" y="38748"/>
                    <a:pt x="1201571" y="86545"/>
                  </a:cubicBezTo>
                  <a:lnTo>
                    <a:pt x="1201571" y="1508719"/>
                  </a:lnTo>
                  <a:cubicBezTo>
                    <a:pt x="1201571" y="1556516"/>
                    <a:pt x="1162823" y="1595264"/>
                    <a:pt x="1115026" y="1595264"/>
                  </a:cubicBezTo>
                  <a:lnTo>
                    <a:pt x="86545" y="1595264"/>
                  </a:lnTo>
                  <a:cubicBezTo>
                    <a:pt x="38748" y="1595264"/>
                    <a:pt x="0" y="1556516"/>
                    <a:pt x="0" y="1508719"/>
                  </a:cubicBezTo>
                  <a:lnTo>
                    <a:pt x="0" y="86545"/>
                  </a:lnTo>
                  <a:cubicBezTo>
                    <a:pt x="0" y="38748"/>
                    <a:pt x="38748" y="0"/>
                    <a:pt x="8654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76" name="Google Shape;176;p13"/>
            <p:cNvSpPr txBox="1"/>
            <p:nvPr/>
          </p:nvSpPr>
          <p:spPr>
            <a:xfrm>
              <a:off x="0" y="-9525"/>
              <a:ext cx="1201571" cy="16047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355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13"/>
          <p:cNvSpPr/>
          <p:nvPr/>
        </p:nvSpPr>
        <p:spPr>
          <a:xfrm>
            <a:off x="1617052" y="2341003"/>
            <a:ext cx="1578757" cy="1578757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lnTo>
                  <a:pt x="406400" y="0"/>
                </a:lnTo>
                <a:close/>
              </a:path>
            </a:pathLst>
          </a:custGeom>
          <a:solidFill>
            <a:srgbClr val="FACB65"/>
          </a:solidFill>
          <a:ln w="38100" cap="sq" cmpd="sng">
            <a:solidFill>
              <a:srgbClr val="2828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/>
          </a:p>
        </p:txBody>
      </p:sp>
      <p:pic>
        <p:nvPicPr>
          <p:cNvPr id="178" name="Google Shape;17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7285" y="2819423"/>
            <a:ext cx="758300" cy="81861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3"/>
          <p:cNvSpPr txBox="1"/>
          <p:nvPr/>
        </p:nvSpPr>
        <p:spPr>
          <a:xfrm>
            <a:off x="1932789" y="4147886"/>
            <a:ext cx="1110460" cy="465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68025"/>
              </a:lnSpc>
            </a:pPr>
            <a:r>
              <a:rPr lang="en-US" sz="1799">
                <a:solidFill>
                  <a:srgbClr val="282828"/>
                </a:solidFill>
                <a:latin typeface="Google Sans Medium" panose="020B0503030502040204" pitchFamily="34" charset="0"/>
                <a:ea typeface="Asap SemiBold"/>
                <a:cs typeface="Asap SemiBold"/>
                <a:sym typeface="Asap SemiBold"/>
              </a:rPr>
              <a:t>Mục tiêu</a:t>
            </a:r>
            <a:endParaRPr sz="1200">
              <a:latin typeface="Google Sans Medium" panose="020B0503030502040204" pitchFamily="34" charset="0"/>
            </a:endParaRPr>
          </a:p>
        </p:txBody>
      </p:sp>
      <p:sp>
        <p:nvSpPr>
          <p:cNvPr id="180" name="Google Shape;180;p13"/>
          <p:cNvSpPr txBox="1"/>
          <p:nvPr/>
        </p:nvSpPr>
        <p:spPr>
          <a:xfrm>
            <a:off x="5063134" y="4147886"/>
            <a:ext cx="2064402" cy="465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68025"/>
              </a:lnSpc>
            </a:pPr>
            <a:r>
              <a:rPr lang="en-US" sz="1799">
                <a:solidFill>
                  <a:srgbClr val="282828"/>
                </a:solidFill>
                <a:latin typeface="Google Sans Medium" panose="020B0503030502040204" pitchFamily="34" charset="0"/>
                <a:sym typeface="Asap SemiBold"/>
              </a:rPr>
              <a:t>Đối tượng sử dụng</a:t>
            </a:r>
            <a:endParaRPr sz="1200">
              <a:latin typeface="Google Sans Medium" panose="020B0503030502040204" pitchFamily="34" charset="0"/>
            </a:endParaRPr>
          </a:p>
        </p:txBody>
      </p:sp>
      <p:sp>
        <p:nvSpPr>
          <p:cNvPr id="181" name="Google Shape;181;p13"/>
          <p:cNvSpPr txBox="1"/>
          <p:nvPr/>
        </p:nvSpPr>
        <p:spPr>
          <a:xfrm>
            <a:off x="8998101" y="4147886"/>
            <a:ext cx="1409051" cy="465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68025"/>
              </a:lnSpc>
            </a:pPr>
            <a:r>
              <a:rPr lang="en-US" sz="1799">
                <a:solidFill>
                  <a:srgbClr val="282828"/>
                </a:solidFill>
                <a:latin typeface="Google Sans Medium" panose="020B0503030502040204" pitchFamily="34" charset="0"/>
                <a:ea typeface="Asap SemiBold"/>
                <a:cs typeface="Asap SemiBold"/>
                <a:sym typeface="Asap SemiBold"/>
              </a:rPr>
              <a:t>Phân nhóm</a:t>
            </a:r>
            <a:endParaRPr sz="1200">
              <a:latin typeface="Google Sans Medium" panose="020B0503030502040204" pitchFamily="34" charset="0"/>
            </a:endParaRPr>
          </a:p>
        </p:txBody>
      </p:sp>
      <p:sp>
        <p:nvSpPr>
          <p:cNvPr id="183" name="Google Shape;183;p13"/>
          <p:cNvSpPr txBox="1"/>
          <p:nvPr/>
        </p:nvSpPr>
        <p:spPr>
          <a:xfrm>
            <a:off x="1219489" y="4678209"/>
            <a:ext cx="2537000" cy="98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333">
                <a:solidFill>
                  <a:srgbClr val="282828"/>
                </a:solidFill>
                <a:latin typeface="Google Sans" panose="020B0503030502040204" pitchFamily="34" charset="0"/>
                <a:ea typeface="Asap"/>
                <a:cs typeface="Asap"/>
                <a:sym typeface="Asap"/>
              </a:rPr>
              <a:t>Hỗ trợ quản lý thu phí căn hộ,</a:t>
            </a:r>
            <a:br>
              <a:rPr lang="en-US" sz="1333">
                <a:solidFill>
                  <a:srgbClr val="282828"/>
                </a:solidFill>
                <a:latin typeface="Google Sans" panose="020B0503030502040204" pitchFamily="34" charset="0"/>
                <a:ea typeface="Asap"/>
                <a:cs typeface="Asap"/>
                <a:sym typeface="Asap"/>
              </a:rPr>
            </a:br>
            <a:r>
              <a:rPr lang="en-US" sz="1333">
                <a:solidFill>
                  <a:srgbClr val="282828"/>
                </a:solidFill>
                <a:latin typeface="Google Sans" panose="020B0503030502040204" pitchFamily="34" charset="0"/>
                <a:ea typeface="Asap"/>
                <a:cs typeface="Asap"/>
                <a:sym typeface="Asap"/>
              </a:rPr>
              <a:t>cư dân, nhân khẩu</a:t>
            </a:r>
          </a:p>
          <a:p>
            <a:pPr algn="ctr">
              <a:lnSpc>
                <a:spcPct val="120000"/>
              </a:lnSpc>
            </a:pPr>
            <a:r>
              <a:rPr lang="en-US" sz="1333">
                <a:solidFill>
                  <a:srgbClr val="282828"/>
                </a:solidFill>
                <a:latin typeface="Google Sans" panose="020B0503030502040204" pitchFamily="34" charset="0"/>
                <a:ea typeface="Asap"/>
                <a:cs typeface="Asap"/>
                <a:sym typeface="Asap"/>
              </a:rPr>
              <a:t>Thay thế phương pháp quản lý thủ công bằng phần mềm </a:t>
            </a:r>
            <a:endParaRPr sz="1200">
              <a:latin typeface="Google Sans" panose="020B0503030502040204" pitchFamily="34" charset="0"/>
            </a:endParaRPr>
          </a:p>
        </p:txBody>
      </p:sp>
      <p:sp>
        <p:nvSpPr>
          <p:cNvPr id="184" name="Google Shape;184;p13"/>
          <p:cNvSpPr txBox="1"/>
          <p:nvPr/>
        </p:nvSpPr>
        <p:spPr>
          <a:xfrm>
            <a:off x="4827469" y="4678208"/>
            <a:ext cx="2537000" cy="492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333">
                <a:solidFill>
                  <a:srgbClr val="282828"/>
                </a:solidFill>
                <a:latin typeface="Google Sans" panose="020B0503030502040204" pitchFamily="34" charset="0"/>
                <a:ea typeface="Asap"/>
                <a:cs typeface="Asap"/>
                <a:sym typeface="Asap"/>
              </a:rPr>
              <a:t>Ban quản trị chung cư và cư dân </a:t>
            </a:r>
            <a:br>
              <a:rPr lang="en-US" sz="1333">
                <a:solidFill>
                  <a:srgbClr val="282828"/>
                </a:solidFill>
                <a:latin typeface="Google Sans" panose="020B0503030502040204" pitchFamily="34" charset="0"/>
                <a:ea typeface="Asap"/>
                <a:cs typeface="Asap"/>
                <a:sym typeface="Asap"/>
              </a:rPr>
            </a:br>
            <a:r>
              <a:rPr lang="en-US" sz="1333">
                <a:solidFill>
                  <a:srgbClr val="282828"/>
                </a:solidFill>
                <a:latin typeface="Google Sans" panose="020B0503030502040204" pitchFamily="34" charset="0"/>
                <a:ea typeface="Asap"/>
                <a:cs typeface="Asap"/>
                <a:sym typeface="Asap"/>
              </a:rPr>
              <a:t>trong chung cư</a:t>
            </a:r>
            <a:endParaRPr sz="1200">
              <a:latin typeface="Google Sans" panose="020B0503030502040204" pitchFamily="34" charset="0"/>
            </a:endParaRPr>
          </a:p>
        </p:txBody>
      </p:sp>
      <p:sp>
        <p:nvSpPr>
          <p:cNvPr id="185" name="Google Shape;185;p13"/>
          <p:cNvSpPr txBox="1"/>
          <p:nvPr/>
        </p:nvSpPr>
        <p:spPr>
          <a:xfrm>
            <a:off x="8435888" y="4678209"/>
            <a:ext cx="2537000" cy="98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333">
                <a:solidFill>
                  <a:srgbClr val="282828"/>
                </a:solidFill>
                <a:latin typeface="Google Sans" panose="020B0503030502040204" pitchFamily="34" charset="0"/>
                <a:ea typeface="Asap"/>
                <a:cs typeface="Asap"/>
                <a:sym typeface="Asap"/>
              </a:rPr>
              <a:t>Quản lý tài khoản, phân quyền</a:t>
            </a:r>
            <a:br>
              <a:rPr lang="en-US" sz="1333">
                <a:solidFill>
                  <a:srgbClr val="282828"/>
                </a:solidFill>
                <a:latin typeface="Google Sans" panose="020B0503030502040204" pitchFamily="34" charset="0"/>
                <a:ea typeface="Asap"/>
                <a:cs typeface="Asap"/>
                <a:sym typeface="Asap"/>
              </a:rPr>
            </a:br>
            <a:r>
              <a:rPr lang="en-US" sz="1333">
                <a:solidFill>
                  <a:srgbClr val="282828"/>
                </a:solidFill>
                <a:latin typeface="Google Sans" panose="020B0503030502040204" pitchFamily="34" charset="0"/>
                <a:ea typeface="Asap"/>
                <a:cs typeface="Asap"/>
                <a:sym typeface="Asap"/>
              </a:rPr>
              <a:t>Quản lý hộ gia đình</a:t>
            </a:r>
            <a:br>
              <a:rPr lang="en-US" sz="1333">
                <a:solidFill>
                  <a:srgbClr val="282828"/>
                </a:solidFill>
                <a:latin typeface="Google Sans" panose="020B0503030502040204" pitchFamily="34" charset="0"/>
                <a:ea typeface="Asap"/>
                <a:cs typeface="Asap"/>
                <a:sym typeface="Asap"/>
              </a:rPr>
            </a:br>
            <a:r>
              <a:rPr lang="en-US" sz="1333">
                <a:solidFill>
                  <a:srgbClr val="282828"/>
                </a:solidFill>
                <a:latin typeface="Google Sans" panose="020B0503030502040204" pitchFamily="34" charset="0"/>
                <a:ea typeface="Asap"/>
                <a:cs typeface="Asap"/>
                <a:sym typeface="Asap"/>
              </a:rPr>
              <a:t>Quản lý các khoản phí</a:t>
            </a:r>
            <a:br>
              <a:rPr lang="en-US" sz="1333">
                <a:solidFill>
                  <a:srgbClr val="282828"/>
                </a:solidFill>
                <a:latin typeface="Google Sans" panose="020B0503030502040204" pitchFamily="34" charset="0"/>
                <a:ea typeface="Asap"/>
                <a:cs typeface="Asap"/>
                <a:sym typeface="Asap"/>
              </a:rPr>
            </a:br>
            <a:r>
              <a:rPr lang="en-US" sz="1333">
                <a:solidFill>
                  <a:srgbClr val="282828"/>
                </a:solidFill>
                <a:latin typeface="Google Sans" panose="020B0503030502040204" pitchFamily="34" charset="0"/>
                <a:ea typeface="Asap"/>
                <a:cs typeface="Asap"/>
                <a:sym typeface="Asap"/>
              </a:rPr>
              <a:t>Tạo hoá đơn, thanh toán</a:t>
            </a:r>
            <a:endParaRPr sz="1200">
              <a:latin typeface="Google Sans" panose="020B0503030502040204" pitchFamily="34" charset="0"/>
            </a:endParaRPr>
          </a:p>
        </p:txBody>
      </p:sp>
      <p:sp>
        <p:nvSpPr>
          <p:cNvPr id="2" name="Google Shape;152;p12">
            <a:extLst>
              <a:ext uri="{FF2B5EF4-FFF2-40B4-BE49-F238E27FC236}">
                <a16:creationId xmlns:a16="http://schemas.microsoft.com/office/drawing/2014/main" id="{857B4612-40C9-3D2C-24A1-D8F3C6880C0E}"/>
              </a:ext>
            </a:extLst>
          </p:cNvPr>
          <p:cNvSpPr txBox="1"/>
          <p:nvPr/>
        </p:nvSpPr>
        <p:spPr>
          <a:xfrm>
            <a:off x="3690861" y="511616"/>
            <a:ext cx="5567247" cy="1050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8003"/>
              </a:lnSpc>
            </a:pPr>
            <a:r>
              <a:rPr lang="en-US" sz="5334" b="1">
                <a:solidFill>
                  <a:srgbClr val="282828"/>
                </a:solidFill>
                <a:latin typeface="Montserrat" pitchFamily="2" charset="77"/>
                <a:cs typeface="Poppins"/>
                <a:sym typeface="Poppins"/>
              </a:rPr>
              <a:t>Đặc tả yêu cầu</a:t>
            </a:r>
            <a:endParaRPr sz="5334" b="1">
              <a:latin typeface="Montserrat" pitchFamily="2" charset="7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52;p12">
            <a:extLst>
              <a:ext uri="{FF2B5EF4-FFF2-40B4-BE49-F238E27FC236}">
                <a16:creationId xmlns:a16="http://schemas.microsoft.com/office/drawing/2014/main" id="{5B67ABD5-3646-DA63-0DE9-162E8A8D87D1}"/>
              </a:ext>
            </a:extLst>
          </p:cNvPr>
          <p:cNvSpPr txBox="1"/>
          <p:nvPr/>
        </p:nvSpPr>
        <p:spPr>
          <a:xfrm>
            <a:off x="3163105" y="164613"/>
            <a:ext cx="5865791" cy="1050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8003"/>
              </a:lnSpc>
            </a:pPr>
            <a:r>
              <a:rPr lang="en-US" sz="5334" b="1">
                <a:solidFill>
                  <a:srgbClr val="282828"/>
                </a:solidFill>
                <a:latin typeface="Montserrat" pitchFamily="2" charset="77"/>
                <a:cs typeface="Poppins"/>
                <a:sym typeface="Poppins"/>
              </a:rPr>
              <a:t>Triển khai dự án</a:t>
            </a:r>
            <a:endParaRPr sz="5334" b="1">
              <a:latin typeface="Montserrat" pitchFamily="2" charset="77"/>
            </a:endParaRPr>
          </a:p>
        </p:txBody>
      </p:sp>
      <p:sp>
        <p:nvSpPr>
          <p:cNvPr id="15" name="Google Shape;159;p12">
            <a:extLst>
              <a:ext uri="{FF2B5EF4-FFF2-40B4-BE49-F238E27FC236}">
                <a16:creationId xmlns:a16="http://schemas.microsoft.com/office/drawing/2014/main" id="{D6EBDD3C-1A34-6D3D-702E-61334DD7F6BF}"/>
              </a:ext>
            </a:extLst>
          </p:cNvPr>
          <p:cNvSpPr txBox="1"/>
          <p:nvPr/>
        </p:nvSpPr>
        <p:spPr>
          <a:xfrm>
            <a:off x="742727" y="4970705"/>
            <a:ext cx="4932287" cy="92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533">
                <a:solidFill>
                  <a:srgbClr val="282828"/>
                </a:solidFill>
                <a:latin typeface="Google Sans" panose="020B0503030502040204" pitchFamily="34" charset="0"/>
                <a:ea typeface="Asap"/>
                <a:cs typeface="Asap"/>
                <a:sym typeface="Asap"/>
              </a:rPr>
              <a:t>Đề tài được nhóm thực hiện theo mô hình </a:t>
            </a:r>
            <a:r>
              <a:rPr lang="en-US" sz="1533" b="1">
                <a:solidFill>
                  <a:srgbClr val="282828"/>
                </a:solidFill>
                <a:highlight>
                  <a:srgbClr val="19C892"/>
                </a:highlight>
                <a:latin typeface="Google Sans Medium" panose="020B0503030502040204" pitchFamily="34" charset="0"/>
                <a:ea typeface="Asap"/>
                <a:cs typeface="Asap"/>
                <a:sym typeface="Asap"/>
              </a:rPr>
              <a:t>Scrum,</a:t>
            </a:r>
            <a:r>
              <a:rPr lang="en-US" sz="1533">
                <a:solidFill>
                  <a:srgbClr val="282828"/>
                </a:solidFill>
                <a:latin typeface="Google Sans" panose="020B0503030502040204" pitchFamily="34" charset="0"/>
                <a:ea typeface="Asap"/>
                <a:cs typeface="Asap"/>
                <a:sym typeface="Asap"/>
              </a:rPr>
              <a:t> nhằm tối ưu việc phân công công ciệc, theo dõi tiến độ và tăng hiệu quả làm việc nhóm.</a:t>
            </a:r>
            <a:endParaRPr sz="1200">
              <a:latin typeface="Google Sans" panose="020B0503030502040204" pitchFamily="34" charset="0"/>
            </a:endParaRPr>
          </a:p>
        </p:txBody>
      </p:sp>
      <p:sp>
        <p:nvSpPr>
          <p:cNvPr id="16" name="Google Shape;159;p12">
            <a:extLst>
              <a:ext uri="{FF2B5EF4-FFF2-40B4-BE49-F238E27FC236}">
                <a16:creationId xmlns:a16="http://schemas.microsoft.com/office/drawing/2014/main" id="{1681CC1B-023C-6EF8-C5D0-3EC7C55D09A3}"/>
              </a:ext>
            </a:extLst>
          </p:cNvPr>
          <p:cNvSpPr txBox="1"/>
          <p:nvPr/>
        </p:nvSpPr>
        <p:spPr>
          <a:xfrm>
            <a:off x="6604079" y="4970705"/>
            <a:ext cx="4795611" cy="61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533">
                <a:solidFill>
                  <a:srgbClr val="282828"/>
                </a:solidFill>
                <a:latin typeface="Google Sans" panose="020B0503030502040204" pitchFamily="34" charset="0"/>
                <a:ea typeface="Asap"/>
                <a:cs typeface="Asap"/>
                <a:sym typeface="Asap"/>
              </a:rPr>
              <a:t>Nhóm sử dụng công cụ </a:t>
            </a:r>
            <a:r>
              <a:rPr lang="en-US" sz="1533">
                <a:solidFill>
                  <a:srgbClr val="282828"/>
                </a:solidFill>
                <a:highlight>
                  <a:srgbClr val="19C892"/>
                </a:highlight>
                <a:latin typeface="Google Sans Medium" panose="020B0503030502040204" pitchFamily="34" charset="0"/>
                <a:ea typeface="Asap"/>
                <a:cs typeface="Asap"/>
                <a:sym typeface="Asap"/>
              </a:rPr>
              <a:t>Jira</a:t>
            </a:r>
            <a:r>
              <a:rPr lang="en-US" sz="1533">
                <a:solidFill>
                  <a:srgbClr val="282828"/>
                </a:solidFill>
                <a:latin typeface="Google Sans" panose="020B0503030502040204" pitchFamily="34" charset="0"/>
                <a:ea typeface="Asap"/>
                <a:cs typeface="Asap"/>
                <a:sym typeface="Asap"/>
              </a:rPr>
              <a:t> để quản lý các đầu việc và backlog.</a:t>
            </a:r>
            <a:endParaRPr sz="1200">
              <a:latin typeface="Google Sans" panose="020B050303050204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F2D30EC-9A47-7C29-846A-B422703DA694}"/>
              </a:ext>
            </a:extLst>
          </p:cNvPr>
          <p:cNvGrpSpPr/>
          <p:nvPr/>
        </p:nvGrpSpPr>
        <p:grpSpPr>
          <a:xfrm>
            <a:off x="568872" y="1524533"/>
            <a:ext cx="11054256" cy="3101536"/>
            <a:chOff x="784660" y="2146120"/>
            <a:chExt cx="16581384" cy="465230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E859A2F-69BA-2EF6-D20A-3E17DDB69204}"/>
                </a:ext>
              </a:extLst>
            </p:cNvPr>
            <p:cNvGrpSpPr/>
            <p:nvPr/>
          </p:nvGrpSpPr>
          <p:grpSpPr>
            <a:xfrm>
              <a:off x="784660" y="2146120"/>
              <a:ext cx="7919994" cy="4652304"/>
              <a:chOff x="784660" y="2146120"/>
              <a:chExt cx="7919994" cy="4652304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F6F99630-BEBE-B616-BA6A-2FAA75C4F402}"/>
                  </a:ext>
                </a:extLst>
              </p:cNvPr>
              <p:cNvSpPr/>
              <p:nvPr/>
            </p:nvSpPr>
            <p:spPr>
              <a:xfrm>
                <a:off x="784660" y="2146120"/>
                <a:ext cx="7919994" cy="4652304"/>
              </a:xfrm>
              <a:prstGeom prst="roundRect">
                <a:avLst>
                  <a:gd name="adj" fmla="val 10417"/>
                </a:avLst>
              </a:prstGeom>
              <a:solidFill>
                <a:srgbClr val="FACB6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/>
              </a:p>
            </p:txBody>
          </p:sp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69DC0FB8-FC7B-2D5F-DD8A-4223EEC7F1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1957" y="2281522"/>
                <a:ext cx="7645400" cy="438150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E8976F1-E6C9-E30D-A0B2-DE544B5904FB}"/>
                </a:ext>
              </a:extLst>
            </p:cNvPr>
            <p:cNvGrpSpPr/>
            <p:nvPr/>
          </p:nvGrpSpPr>
          <p:grpSpPr>
            <a:xfrm>
              <a:off x="9446050" y="2146120"/>
              <a:ext cx="7919994" cy="4652304"/>
              <a:chOff x="8957988" y="2281522"/>
              <a:chExt cx="7619031" cy="4652304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5A6CA5C9-E989-B0CC-C753-991401E91631}"/>
                  </a:ext>
                </a:extLst>
              </p:cNvPr>
              <p:cNvSpPr/>
              <p:nvPr/>
            </p:nvSpPr>
            <p:spPr>
              <a:xfrm>
                <a:off x="8957988" y="2281522"/>
                <a:ext cx="7619031" cy="4652304"/>
              </a:xfrm>
              <a:prstGeom prst="roundRect">
                <a:avLst>
                  <a:gd name="adj" fmla="val 10417"/>
                </a:avLst>
              </a:prstGeom>
              <a:solidFill>
                <a:srgbClr val="FACB6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/>
              </a:p>
            </p:txBody>
          </p:sp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74DA503E-34E3-4CA5-0CCD-A701FD686C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44000" y="2417224"/>
                <a:ext cx="7301132" cy="438120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p:grpSp>
      </p:grpSp>
    </p:spTree>
    <p:extLst>
      <p:ext uri="{BB962C8B-B14F-4D97-AF65-F5344CB8AC3E}">
        <p14:creationId xmlns:p14="http://schemas.microsoft.com/office/powerpoint/2010/main" val="2783530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14"/>
          <p:cNvGrpSpPr/>
          <p:nvPr/>
        </p:nvGrpSpPr>
        <p:grpSpPr>
          <a:xfrm>
            <a:off x="-258283" y="2261557"/>
            <a:ext cx="8806917" cy="2791905"/>
            <a:chOff x="0" y="-9525"/>
            <a:chExt cx="3479276" cy="1102975"/>
          </a:xfrm>
        </p:grpSpPr>
        <p:sp>
          <p:nvSpPr>
            <p:cNvPr id="191" name="Google Shape;191;p14"/>
            <p:cNvSpPr/>
            <p:nvPr/>
          </p:nvSpPr>
          <p:spPr>
            <a:xfrm>
              <a:off x="0" y="0"/>
              <a:ext cx="3479276" cy="1093450"/>
            </a:xfrm>
            <a:custGeom>
              <a:avLst/>
              <a:gdLst/>
              <a:ahLst/>
              <a:cxnLst/>
              <a:rect l="l" t="t" r="r" b="b"/>
              <a:pathLst>
                <a:path w="3479276" h="1093450" extrusionOk="0">
                  <a:moveTo>
                    <a:pt x="16995" y="0"/>
                  </a:moveTo>
                  <a:lnTo>
                    <a:pt x="3462280" y="0"/>
                  </a:lnTo>
                  <a:cubicBezTo>
                    <a:pt x="3471666" y="0"/>
                    <a:pt x="3479276" y="7609"/>
                    <a:pt x="3479276" y="16995"/>
                  </a:cubicBezTo>
                  <a:lnTo>
                    <a:pt x="3479276" y="1076455"/>
                  </a:lnTo>
                  <a:cubicBezTo>
                    <a:pt x="3479276" y="1085841"/>
                    <a:pt x="3471666" y="1093450"/>
                    <a:pt x="3462280" y="1093450"/>
                  </a:cubicBezTo>
                  <a:lnTo>
                    <a:pt x="16995" y="1093450"/>
                  </a:lnTo>
                  <a:cubicBezTo>
                    <a:pt x="7609" y="1093450"/>
                    <a:pt x="0" y="1085841"/>
                    <a:pt x="0" y="1076455"/>
                  </a:cubicBezTo>
                  <a:lnTo>
                    <a:pt x="0" y="16995"/>
                  </a:lnTo>
                  <a:cubicBezTo>
                    <a:pt x="0" y="7609"/>
                    <a:pt x="7609" y="0"/>
                    <a:pt x="16995" y="0"/>
                  </a:cubicBezTo>
                  <a:close/>
                </a:path>
              </a:pathLst>
            </a:custGeom>
            <a:solidFill>
              <a:srgbClr val="01C892"/>
            </a:solidFill>
            <a:ln w="38100" cap="rnd" cmpd="sng">
              <a:solidFill>
                <a:srgbClr val="28282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92" name="Google Shape;192;p14"/>
            <p:cNvSpPr txBox="1"/>
            <p:nvPr/>
          </p:nvSpPr>
          <p:spPr>
            <a:xfrm>
              <a:off x="0" y="-9525"/>
              <a:ext cx="3479276" cy="1102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355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3" name="Google Shape;193;p14"/>
          <p:cNvSpPr txBox="1"/>
          <p:nvPr/>
        </p:nvSpPr>
        <p:spPr>
          <a:xfrm>
            <a:off x="685800" y="2860597"/>
            <a:ext cx="3618914" cy="164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5334" b="1">
                <a:solidFill>
                  <a:srgbClr val="282828"/>
                </a:solidFill>
                <a:latin typeface="Montserrat" pitchFamily="2" charset="77"/>
                <a:cs typeface="Poppins"/>
                <a:sym typeface="Poppins"/>
              </a:rPr>
              <a:t>Đặc tả yêu cầu</a:t>
            </a:r>
            <a:endParaRPr sz="1067" b="1">
              <a:latin typeface="Montserrat" pitchFamily="2" charset="77"/>
            </a:endParaRPr>
          </a:p>
        </p:txBody>
      </p:sp>
      <p:sp>
        <p:nvSpPr>
          <p:cNvPr id="194" name="Google Shape;194;p14"/>
          <p:cNvSpPr/>
          <p:nvPr/>
        </p:nvSpPr>
        <p:spPr>
          <a:xfrm>
            <a:off x="5067301" y="1532811"/>
            <a:ext cx="8995339" cy="8995339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ACB65"/>
          </a:solidFill>
          <a:ln w="38100" cap="sq" cmpd="sng">
            <a:solidFill>
              <a:srgbClr val="2828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/>
          </a:p>
        </p:txBody>
      </p:sp>
      <p:sp>
        <p:nvSpPr>
          <p:cNvPr id="195" name="Google Shape;195;p14"/>
          <p:cNvSpPr txBox="1"/>
          <p:nvPr/>
        </p:nvSpPr>
        <p:spPr>
          <a:xfrm>
            <a:off x="568781" y="98056"/>
            <a:ext cx="3074587" cy="2461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8001"/>
              </a:lnSpc>
            </a:pPr>
            <a:r>
              <a:rPr lang="en-US" sz="12495" b="1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1200"/>
          </a:p>
        </p:txBody>
      </p:sp>
      <p:pic>
        <p:nvPicPr>
          <p:cNvPr id="196" name="Google Shape;196;p14"/>
          <p:cNvPicPr preferRelativeResize="0"/>
          <p:nvPr/>
        </p:nvPicPr>
        <p:blipFill rotWithShape="1">
          <a:blip r:embed="rId3">
            <a:alphaModFix/>
          </a:blip>
          <a:srcRect b="28856"/>
          <a:stretch/>
        </p:blipFill>
        <p:spPr>
          <a:xfrm>
            <a:off x="4397667" y="201451"/>
            <a:ext cx="7218533" cy="665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>
          <a:extLst>
            <a:ext uri="{FF2B5EF4-FFF2-40B4-BE49-F238E27FC236}">
              <a16:creationId xmlns:a16="http://schemas.microsoft.com/office/drawing/2014/main" id="{6EF2E377-00C9-A8AB-7145-CD37E5249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0;p15">
            <a:extLst>
              <a:ext uri="{FF2B5EF4-FFF2-40B4-BE49-F238E27FC236}">
                <a16:creationId xmlns:a16="http://schemas.microsoft.com/office/drawing/2014/main" id="{DCBE8F90-FA71-E025-567E-4FA806DABC00}"/>
              </a:ext>
            </a:extLst>
          </p:cNvPr>
          <p:cNvSpPr txBox="1"/>
          <p:nvPr/>
        </p:nvSpPr>
        <p:spPr>
          <a:xfrm>
            <a:off x="3023365" y="318625"/>
            <a:ext cx="6145269" cy="78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8003"/>
              </a:lnSpc>
            </a:pPr>
            <a:r>
              <a:rPr lang="en-US" sz="4000" b="1">
                <a:solidFill>
                  <a:srgbClr val="282828"/>
                </a:solidFill>
                <a:latin typeface="Montserrat" pitchFamily="2" charset="77"/>
                <a:ea typeface="Poppins"/>
                <a:cs typeface="Poppins"/>
                <a:sym typeface="Poppins"/>
              </a:rPr>
              <a:t>Tác nhân của hệ thống</a:t>
            </a:r>
            <a:endParaRPr sz="4000" b="1">
              <a:latin typeface="Montserrat" pitchFamily="2" charset="77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0265997-71EA-BDF8-ABDD-EDCDA9AEEAB2}"/>
              </a:ext>
            </a:extLst>
          </p:cNvPr>
          <p:cNvGraphicFramePr>
            <a:graphicFrameLocks noGrp="1"/>
          </p:cNvGraphicFramePr>
          <p:nvPr/>
        </p:nvGraphicFramePr>
        <p:xfrm>
          <a:off x="1152539" y="1858604"/>
          <a:ext cx="9886923" cy="1463718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779425">
                  <a:extLst>
                    <a:ext uri="{9D8B030D-6E8A-4147-A177-3AD203B41FA5}">
                      <a16:colId xmlns:a16="http://schemas.microsoft.com/office/drawing/2014/main" val="335998955"/>
                    </a:ext>
                  </a:extLst>
                </a:gridCol>
                <a:gridCol w="3151163">
                  <a:extLst>
                    <a:ext uri="{9D8B030D-6E8A-4147-A177-3AD203B41FA5}">
                      <a16:colId xmlns:a16="http://schemas.microsoft.com/office/drawing/2014/main" val="2087993344"/>
                    </a:ext>
                  </a:extLst>
                </a:gridCol>
                <a:gridCol w="5956335">
                  <a:extLst>
                    <a:ext uri="{9D8B030D-6E8A-4147-A177-3AD203B41FA5}">
                      <a16:colId xmlns:a16="http://schemas.microsoft.com/office/drawing/2014/main" val="2247975702"/>
                    </a:ext>
                  </a:extLst>
                </a:gridCol>
              </a:tblGrid>
              <a:tr h="482825">
                <a:tc>
                  <a:txBody>
                    <a:bodyPr/>
                    <a:lstStyle/>
                    <a:p>
                      <a:r>
                        <a:rPr lang="en-US" sz="2700" b="1" i="0">
                          <a:latin typeface="Google Sans" panose="020B0503030502040204" pitchFamily="34" charset="0"/>
                        </a:rPr>
                        <a:t>STT</a:t>
                      </a:r>
                    </a:p>
                  </a:txBody>
                  <a:tcPr marL="76425" marR="76425" marT="38213" marB="382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CB6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700" b="1" i="0">
                          <a:latin typeface="Google Sans" panose="020B0503030502040204" pitchFamily="34" charset="0"/>
                        </a:rPr>
                        <a:t>Tên tác nhân</a:t>
                      </a:r>
                    </a:p>
                  </a:txBody>
                  <a:tcPr marL="76425" marR="76425" marT="38213" marB="382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B6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700" b="1" i="0">
                          <a:latin typeface="Google Sans" panose="020B0503030502040204" pitchFamily="34" charset="0"/>
                        </a:rPr>
                        <a:t>Mô tả tác nhân</a:t>
                      </a:r>
                    </a:p>
                  </a:txBody>
                  <a:tcPr marL="76425" marR="76425" marT="38213" marB="382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B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8037943"/>
                  </a:ext>
                </a:extLst>
              </a:tr>
              <a:tr h="482825">
                <a:tc>
                  <a:txBody>
                    <a:bodyPr/>
                    <a:lstStyle/>
                    <a:p>
                      <a:r>
                        <a:rPr lang="en-US" sz="2700">
                          <a:latin typeface="Google Sans" panose="020B0503030502040204" pitchFamily="34" charset="0"/>
                        </a:rPr>
                        <a:t>1</a:t>
                      </a:r>
                    </a:p>
                  </a:txBody>
                  <a:tcPr marL="76425" marR="76425" marT="38213" marB="382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700">
                          <a:latin typeface="Google Sans" panose="020B0503030502040204" pitchFamily="34" charset="0"/>
                        </a:rPr>
                        <a:t>Ban quản lý</a:t>
                      </a:r>
                    </a:p>
                  </a:txBody>
                  <a:tcPr marL="76425" marR="76425" marT="38213" marB="382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700">
                          <a:latin typeface="Google Sans" panose="020B0503030502040204" pitchFamily="34" charset="0"/>
                        </a:rPr>
                        <a:t>Quản trị hệ thống chung cư</a:t>
                      </a:r>
                    </a:p>
                  </a:txBody>
                  <a:tcPr marL="76425" marR="76425" marT="38213" marB="382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2528407"/>
                  </a:ext>
                </a:extLst>
              </a:tr>
              <a:tr h="482825">
                <a:tc>
                  <a:txBody>
                    <a:bodyPr/>
                    <a:lstStyle/>
                    <a:p>
                      <a:r>
                        <a:rPr lang="en-US" sz="2700">
                          <a:latin typeface="Google Sans" panose="020B0503030502040204" pitchFamily="34" charset="0"/>
                        </a:rPr>
                        <a:t>2</a:t>
                      </a:r>
                    </a:p>
                  </a:txBody>
                  <a:tcPr marL="76425" marR="76425" marT="38213" marB="382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700">
                          <a:latin typeface="Google Sans" panose="020B0503030502040204" pitchFamily="34" charset="0"/>
                        </a:rPr>
                        <a:t>Cư dân</a:t>
                      </a:r>
                    </a:p>
                  </a:txBody>
                  <a:tcPr marL="76425" marR="76425" marT="38213" marB="382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700">
                          <a:latin typeface="Google Sans" panose="020B0503030502040204" pitchFamily="34" charset="0"/>
                        </a:rPr>
                        <a:t>Thành viên trong chung cư</a:t>
                      </a:r>
                    </a:p>
                  </a:txBody>
                  <a:tcPr marL="76425" marR="76425" marT="38213" marB="382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674813"/>
                  </a:ext>
                </a:extLst>
              </a:tr>
            </a:tbl>
          </a:graphicData>
        </a:graphic>
      </p:graphicFrame>
      <p:pic>
        <p:nvPicPr>
          <p:cNvPr id="7" name="Picture 6" descr="A person and person walking with a stroller&#10;&#10;Description automatically generated">
            <a:extLst>
              <a:ext uri="{FF2B5EF4-FFF2-40B4-BE49-F238E27FC236}">
                <a16:creationId xmlns:a16="http://schemas.microsoft.com/office/drawing/2014/main" id="{1A60AAA5-D0E7-645F-6574-305E9D313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416" y="3550921"/>
            <a:ext cx="4487169" cy="298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29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36</Slides>
  <Notes>10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Tran Xuan Phuc 20225379</dc:creator>
  <cp:revision>54</cp:revision>
  <dcterms:created xsi:type="dcterms:W3CDTF">2025-06-05T16:08:50Z</dcterms:created>
  <dcterms:modified xsi:type="dcterms:W3CDTF">2025-06-06T04:14:27Z</dcterms:modified>
</cp:coreProperties>
</file>